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304" r:id="rId4"/>
    <p:sldId id="259" r:id="rId5"/>
    <p:sldId id="256" r:id="rId6"/>
    <p:sldId id="312" r:id="rId7"/>
    <p:sldId id="292" r:id="rId8"/>
    <p:sldId id="313" r:id="rId9"/>
    <p:sldId id="291" r:id="rId10"/>
    <p:sldId id="314" r:id="rId11"/>
    <p:sldId id="298" r:id="rId12"/>
    <p:sldId id="315" r:id="rId13"/>
    <p:sldId id="316" r:id="rId14"/>
    <p:sldId id="317" r:id="rId15"/>
    <p:sldId id="318" r:id="rId16"/>
    <p:sldId id="319" r:id="rId17"/>
    <p:sldId id="301"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8" autoAdjust="0"/>
    <p:restoredTop sz="94660"/>
  </p:normalViewPr>
  <p:slideViewPr>
    <p:cSldViewPr>
      <p:cViewPr varScale="1">
        <p:scale>
          <a:sx n="87" d="100"/>
          <a:sy n="87" d="100"/>
        </p:scale>
        <p:origin x="-147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4833217-0BFF-4D4B-BE55-3A89D55D8598}" type="datetimeFigureOut">
              <a:rPr lang="cs-CZ" smtClean="0"/>
              <a:t>13.1.2022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362237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4833217-0BFF-4D4B-BE55-3A89D55D8598}" type="datetimeFigureOut">
              <a:rPr lang="cs-CZ" smtClean="0"/>
              <a:t>13.1.2022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151120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4833217-0BFF-4D4B-BE55-3A89D55D8598}" type="datetimeFigureOut">
              <a:rPr lang="cs-CZ" smtClean="0"/>
              <a:t>13.1.2022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186347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4833217-0BFF-4D4B-BE55-3A89D55D8598}" type="datetimeFigureOut">
              <a:rPr lang="cs-CZ" smtClean="0"/>
              <a:t>13.1.2022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20601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4833217-0BFF-4D4B-BE55-3A89D55D8598}" type="datetimeFigureOut">
              <a:rPr lang="cs-CZ" smtClean="0"/>
              <a:t>13.1.2022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118763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4833217-0BFF-4D4B-BE55-3A89D55D8598}" type="datetimeFigureOut">
              <a:rPr lang="cs-CZ" smtClean="0"/>
              <a:t>13.1.2022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407756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4833217-0BFF-4D4B-BE55-3A89D55D8598}" type="datetimeFigureOut">
              <a:rPr lang="cs-CZ" smtClean="0"/>
              <a:t>13.1.2022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152686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4833217-0BFF-4D4B-BE55-3A89D55D8598}" type="datetimeFigureOut">
              <a:rPr lang="cs-CZ" smtClean="0"/>
              <a:t>13.1.2022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8668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4833217-0BFF-4D4B-BE55-3A89D55D8598}" type="datetimeFigureOut">
              <a:rPr lang="cs-CZ" smtClean="0"/>
              <a:t>13.1.2022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81396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4833217-0BFF-4D4B-BE55-3A89D55D8598}" type="datetimeFigureOut">
              <a:rPr lang="cs-CZ" smtClean="0"/>
              <a:t>13.1.2022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321450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4833217-0BFF-4D4B-BE55-3A89D55D8598}" type="datetimeFigureOut">
              <a:rPr lang="cs-CZ" smtClean="0"/>
              <a:t>13.1.2022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BB1324-616F-40AC-9F30-156A11AC66C6}" type="slidenum">
              <a:rPr lang="cs-CZ" smtClean="0"/>
              <a:t>‹#›</a:t>
            </a:fld>
            <a:endParaRPr lang="cs-CZ"/>
          </a:p>
        </p:txBody>
      </p:sp>
    </p:spTree>
    <p:extLst>
      <p:ext uri="{BB962C8B-B14F-4D97-AF65-F5344CB8AC3E}">
        <p14:creationId xmlns:p14="http://schemas.microsoft.com/office/powerpoint/2010/main" val="262546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33217-0BFF-4D4B-BE55-3A89D55D8598}" type="datetimeFigureOut">
              <a:rPr lang="cs-CZ" smtClean="0"/>
              <a:t>13.1.2022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B1324-616F-40AC-9F30-156A11AC66C6}" type="slidenum">
              <a:rPr lang="cs-CZ" smtClean="0"/>
              <a:t>‹#›</a:t>
            </a:fld>
            <a:endParaRPr lang="cs-CZ"/>
          </a:p>
        </p:txBody>
      </p:sp>
    </p:spTree>
    <p:extLst>
      <p:ext uri="{BB962C8B-B14F-4D97-AF65-F5344CB8AC3E}">
        <p14:creationId xmlns:p14="http://schemas.microsoft.com/office/powerpoint/2010/main" val="1429723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embr&#225;nov&#233;%20separace.xspf" TargetMode="Externa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markets.businessinsider.com/commodities/co2-emissionsrechte" TargetMode="External"/><Relationship Id="rId4" Type="http://schemas.openxmlformats.org/officeDocument/2006/relationships/image" Target="../media/image8.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shell.com/promos/business-customers-promos/download-latest-scenario-sky/_jcr_content.stream/1530643931055/eca19f7fc0d20adbe830d3b0b27bcc9ef72198f5/shell-scenario-sky.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hell.com/promos/business-customers-promos/download-latest-scenario-sky/_jcr_content.stream/1530643931055/eca19f7fc0d20adbe830d3b0b27bcc9ef72198f5/shell-scenario-sky.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hell.com/promos/business-customers-promos/download-latest-scenario-sky/_jcr_content.stream/1530643931055/eca19f7fc0d20adbe830d3b0b27bcc9ef72198f5/shell-scenario-sky.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hell.com/promos/business-customers-promos/download-latest-scenario-sky/_jcr_content.stream/1530643931055/eca19f7fc0d20adbe830d3b0b27bcc9ef72198f5/shell-scenario-sky.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leos.gal@seznam.cz" TargetMode="External"/><Relationship Id="rId1" Type="http://schemas.openxmlformats.org/officeDocument/2006/relationships/slideLayout" Target="../slideLayouts/slideLayout1.xml"/><Relationship Id="rId5" Type="http://schemas.openxmlformats.org/officeDocument/2006/relationships/hyperlink" Target="mailto:Jaroslav.suchy@pschp.cz" TargetMode="External"/><Relationship Id="rId4" Type="http://schemas.openxmlformats.org/officeDocument/2006/relationships/hyperlink" Target="mailto:Petr.brenek@pgpt.cz"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11560" y="5733256"/>
            <a:ext cx="1728192" cy="584775"/>
          </a:xfrm>
          <a:prstGeom prst="rect">
            <a:avLst/>
          </a:prstGeom>
        </p:spPr>
        <p:txBody>
          <a:bodyPr wrap="square">
            <a:spAutoFit/>
          </a:bodyPr>
          <a:lstStyle/>
          <a:p>
            <a:r>
              <a:rPr lang="cs-CZ" dirty="0" smtClean="0"/>
              <a:t> </a:t>
            </a:r>
            <a:r>
              <a:rPr lang="cs-CZ" dirty="0"/>
              <a:t>Ing. Leoš Gál </a:t>
            </a:r>
          </a:p>
          <a:p>
            <a:r>
              <a:rPr lang="cs-CZ" sz="1400" i="1" dirty="0" smtClean="0"/>
              <a:t>mobil: 736 50 50 12 </a:t>
            </a:r>
            <a:endParaRPr lang="cs-CZ" sz="1400" i="1" dirty="0"/>
          </a:p>
        </p:txBody>
      </p:sp>
      <p:sp>
        <p:nvSpPr>
          <p:cNvPr id="7" name="Obdélník 6"/>
          <p:cNvSpPr/>
          <p:nvPr/>
        </p:nvSpPr>
        <p:spPr>
          <a:xfrm>
            <a:off x="1351868" y="3067219"/>
            <a:ext cx="6120680" cy="646331"/>
          </a:xfrm>
          <a:prstGeom prst="rect">
            <a:avLst/>
          </a:prstGeom>
        </p:spPr>
        <p:txBody>
          <a:bodyPr wrap="square">
            <a:spAutoFit/>
          </a:bodyPr>
          <a:lstStyle/>
          <a:p>
            <a:pPr algn="ctr"/>
            <a:r>
              <a:rPr lang="cs-CZ" sz="3600" b="1" noProof="1" smtClean="0"/>
              <a:t>CO2 Czech Solution Group, z.s.</a:t>
            </a:r>
            <a:endParaRPr lang="cs-CZ" sz="3600" b="1" noProof="1"/>
          </a:p>
        </p:txBody>
      </p:sp>
      <p:sp>
        <p:nvSpPr>
          <p:cNvPr id="5" name="Obdélník 4"/>
          <p:cNvSpPr/>
          <p:nvPr/>
        </p:nvSpPr>
        <p:spPr>
          <a:xfrm>
            <a:off x="7350819" y="5948699"/>
            <a:ext cx="1289135" cy="369332"/>
          </a:xfrm>
          <a:prstGeom prst="rect">
            <a:avLst/>
          </a:prstGeom>
        </p:spPr>
        <p:txBody>
          <a:bodyPr wrap="none">
            <a:spAutoFit/>
          </a:bodyPr>
          <a:lstStyle/>
          <a:p>
            <a:pPr algn="ctr"/>
            <a:r>
              <a:rPr lang="cs-CZ" dirty="0" smtClean="0"/>
              <a:t>15.12. 2021</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920" y="1822120"/>
            <a:ext cx="15525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56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268760"/>
            <a:ext cx="84772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Obrázek 13"/>
          <p:cNvPicPr>
            <a:picLocks noChangeAspect="1"/>
          </p:cNvPicPr>
          <p:nvPr/>
        </p:nvPicPr>
        <p:blipFill>
          <a:blip r:embed="rId3"/>
          <a:stretch>
            <a:fillRect/>
          </a:stretch>
        </p:blipFill>
        <p:spPr>
          <a:xfrm>
            <a:off x="6934252" y="4293096"/>
            <a:ext cx="1056918" cy="292414"/>
          </a:xfrm>
          <a:prstGeom prst="rect">
            <a:avLst/>
          </a:prstGeom>
        </p:spPr>
      </p:pic>
      <p:sp>
        <p:nvSpPr>
          <p:cNvPr id="7" name="Obdélník 6"/>
          <p:cNvSpPr/>
          <p:nvPr/>
        </p:nvSpPr>
        <p:spPr>
          <a:xfrm>
            <a:off x="6902204" y="2658576"/>
            <a:ext cx="1872208"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Šrafovaná šipka doprava 1"/>
          <p:cNvSpPr/>
          <p:nvPr/>
        </p:nvSpPr>
        <p:spPr>
          <a:xfrm>
            <a:off x="6934252" y="6308270"/>
            <a:ext cx="2003783" cy="47667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Business</a:t>
            </a:r>
            <a:endParaRPr lang="cs-CZ" sz="1400" dirty="0"/>
          </a:p>
        </p:txBody>
      </p:sp>
      <p:sp>
        <p:nvSpPr>
          <p:cNvPr id="8" name="Obdélník 7"/>
          <p:cNvSpPr/>
          <p:nvPr/>
        </p:nvSpPr>
        <p:spPr>
          <a:xfrm>
            <a:off x="0" y="0"/>
            <a:ext cx="9144000" cy="692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Working structure of the association</a:t>
            </a:r>
          </a:p>
        </p:txBody>
      </p:sp>
    </p:spTree>
    <p:extLst>
      <p:ext uri="{BB962C8B-B14F-4D97-AF65-F5344CB8AC3E}">
        <p14:creationId xmlns:p14="http://schemas.microsoft.com/office/powerpoint/2010/main" val="34530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txBox="1">
            <a:spLocks/>
          </p:cNvSpPr>
          <p:nvPr/>
        </p:nvSpPr>
        <p:spPr>
          <a:xfrm>
            <a:off x="107504" y="749489"/>
            <a:ext cx="8856984" cy="526538"/>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noProof="1" smtClean="0"/>
              <a:t>The main focus</a:t>
            </a:r>
            <a:r>
              <a:rPr lang="cs-CZ" sz="1800" noProof="1" smtClean="0"/>
              <a:t>: </a:t>
            </a:r>
            <a:r>
              <a:rPr lang="en-US" sz="1800" b="1" noProof="1" smtClean="0"/>
              <a:t>To apply B.A.T. to de</a:t>
            </a:r>
            <a:r>
              <a:rPr lang="cs-CZ" sz="1800" b="1" noProof="1" smtClean="0"/>
              <a:t>-</a:t>
            </a:r>
            <a:r>
              <a:rPr lang="en-US" sz="1800" b="1" noProof="1" smtClean="0"/>
              <a:t>carbonisation processes in the Czech Republic</a:t>
            </a:r>
            <a:endParaRPr lang="en-US" sz="1800" b="1" noProof="1"/>
          </a:p>
        </p:txBody>
      </p:sp>
      <p:sp>
        <p:nvSpPr>
          <p:cNvPr id="6" name="Zástupný symbol pro obsah 2"/>
          <p:cNvSpPr txBox="1">
            <a:spLocks/>
          </p:cNvSpPr>
          <p:nvPr/>
        </p:nvSpPr>
        <p:spPr>
          <a:xfrm>
            <a:off x="107504" y="1484784"/>
            <a:ext cx="8856984" cy="1080120"/>
          </a:xfrm>
          <a:prstGeom prst="rect">
            <a:avLst/>
          </a:prstGeom>
          <a:solidFill>
            <a:schemeClr val="accent4">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u="sng" noProof="1" smtClean="0"/>
              <a:t> 1. ANALYSIS </a:t>
            </a:r>
          </a:p>
          <a:p>
            <a:pPr marL="0" indent="0">
              <a:buNone/>
            </a:pPr>
            <a:r>
              <a:rPr lang="en-US" sz="1600" noProof="1" smtClean="0"/>
              <a:t>- </a:t>
            </a:r>
            <a:r>
              <a:rPr lang="cs-CZ" sz="1600" noProof="1" smtClean="0"/>
              <a:t>  </a:t>
            </a:r>
            <a:r>
              <a:rPr lang="en-US" sz="1600" noProof="1" smtClean="0"/>
              <a:t>Develop </a:t>
            </a:r>
            <a:r>
              <a:rPr lang="en-US" sz="1600" noProof="1" smtClean="0"/>
              <a:t>an information database of suitable commercial technologies for de</a:t>
            </a:r>
            <a:r>
              <a:rPr lang="cs-CZ" sz="1600" noProof="1" smtClean="0"/>
              <a:t>-</a:t>
            </a:r>
            <a:r>
              <a:rPr lang="en-US" sz="1600" noProof="1" smtClean="0"/>
              <a:t>carbonisation processes</a:t>
            </a:r>
          </a:p>
          <a:p>
            <a:pPr marL="0" indent="0">
              <a:buNone/>
            </a:pPr>
            <a:r>
              <a:rPr lang="en-US" sz="1600" noProof="1" smtClean="0"/>
              <a:t>- </a:t>
            </a:r>
            <a:r>
              <a:rPr lang="cs-CZ" sz="1600" noProof="1" smtClean="0"/>
              <a:t>  </a:t>
            </a:r>
            <a:r>
              <a:rPr lang="en-US" sz="1600" noProof="1" smtClean="0"/>
              <a:t>Analyze </a:t>
            </a:r>
            <a:r>
              <a:rPr lang="en-US" sz="1600" noProof="1" smtClean="0"/>
              <a:t>EU project calls and identify Czech entities with potential for cooperation</a:t>
            </a:r>
            <a:r>
              <a:rPr lang="cs-CZ" sz="1600" noProof="1" smtClean="0"/>
              <a:t> </a:t>
            </a:r>
            <a:r>
              <a:rPr lang="en-US" sz="1600" noProof="1" smtClean="0"/>
              <a:t> </a:t>
            </a:r>
            <a:r>
              <a:rPr lang="en-US" sz="1200" noProof="1" smtClean="0"/>
              <a:t>(scientific and industrial) </a:t>
            </a:r>
            <a:endParaRPr lang="cs-CZ" sz="1200" noProof="1" smtClean="0"/>
          </a:p>
          <a:p>
            <a:pPr marL="0" indent="0">
              <a:buNone/>
            </a:pPr>
            <a:endParaRPr lang="cs-CZ" sz="1600" noProof="1" smtClean="0"/>
          </a:p>
        </p:txBody>
      </p:sp>
      <p:sp>
        <p:nvSpPr>
          <p:cNvPr id="10" name="Zástupný symbol pro obsah 2"/>
          <p:cNvSpPr txBox="1">
            <a:spLocks/>
          </p:cNvSpPr>
          <p:nvPr/>
        </p:nvSpPr>
        <p:spPr>
          <a:xfrm>
            <a:off x="95874" y="3068960"/>
            <a:ext cx="8856984" cy="1099390"/>
          </a:xfrm>
          <a:prstGeom prst="rect">
            <a:avLst/>
          </a:prstGeom>
          <a:solidFill>
            <a:schemeClr val="accent4">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u="sng" dirty="0"/>
              <a:t> 2. </a:t>
            </a:r>
            <a:r>
              <a:rPr lang="cs-CZ" sz="1600" b="1" u="sng" dirty="0" smtClean="0"/>
              <a:t>COOPERATION</a:t>
            </a:r>
          </a:p>
          <a:p>
            <a:pPr>
              <a:buFontTx/>
              <a:buChar char="-"/>
            </a:pPr>
            <a:r>
              <a:rPr lang="en-US" sz="1600" dirty="0"/>
              <a:t>Ensure effective cooperation outside the Czech Republic science - CO2 emitters (linking entities, .....) </a:t>
            </a:r>
          </a:p>
          <a:p>
            <a:pPr>
              <a:buFontTx/>
              <a:buChar char="-"/>
            </a:pPr>
            <a:r>
              <a:rPr lang="en-US" sz="1600" dirty="0"/>
              <a:t>Czech participation in EU expert bodies </a:t>
            </a:r>
            <a:endParaRPr lang="cs-CZ" sz="1600" dirty="0" smtClean="0"/>
          </a:p>
        </p:txBody>
      </p:sp>
      <p:sp>
        <p:nvSpPr>
          <p:cNvPr id="13" name="Zástupný symbol pro obsah 2"/>
          <p:cNvSpPr txBox="1">
            <a:spLocks/>
          </p:cNvSpPr>
          <p:nvPr/>
        </p:nvSpPr>
        <p:spPr>
          <a:xfrm>
            <a:off x="115144" y="4509120"/>
            <a:ext cx="8856984" cy="1728192"/>
          </a:xfrm>
          <a:prstGeom prst="rect">
            <a:avLst/>
          </a:prstGeom>
          <a:solidFill>
            <a:schemeClr val="accent4">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AutoNum type="arabicPeriod" startAt="3"/>
            </a:pPr>
            <a:r>
              <a:rPr lang="en-US" sz="1600" b="1" u="sng" dirty="0" smtClean="0"/>
              <a:t>APPLICATIONS</a:t>
            </a:r>
          </a:p>
          <a:p>
            <a:pPr marL="0" indent="0">
              <a:buNone/>
            </a:pPr>
            <a:r>
              <a:rPr lang="en-US" sz="1600" dirty="0" smtClean="0"/>
              <a:t>- Facilitate the emergence of DEMO technologies or production processes </a:t>
            </a:r>
            <a:r>
              <a:rPr lang="en-US" sz="1300" dirty="0" smtClean="0"/>
              <a:t>(by linking science and industry)</a:t>
            </a:r>
          </a:p>
          <a:p>
            <a:pPr marL="0" indent="0">
              <a:buNone/>
            </a:pPr>
            <a:r>
              <a:rPr lang="en-US" sz="1600" dirty="0" smtClean="0"/>
              <a:t>- Presentations/ workshops and present the possibilities of technology application in the Czech Republic</a:t>
            </a:r>
          </a:p>
          <a:p>
            <a:pPr marL="0" indent="0">
              <a:buNone/>
            </a:pPr>
            <a:r>
              <a:rPr lang="en-US" sz="1600" dirty="0" smtClean="0"/>
              <a:t>- Organize technology presentations (conferences, workshops, visits)</a:t>
            </a:r>
          </a:p>
          <a:p>
            <a:pPr marL="0" indent="0">
              <a:buNone/>
            </a:pPr>
            <a:r>
              <a:rPr lang="en-US" sz="1600" dirty="0" smtClean="0"/>
              <a:t>- Offer qualified assessments of the suitability of technologies for specific events in the Czech Republic</a:t>
            </a:r>
            <a:endParaRPr lang="en-US" sz="1600" dirty="0"/>
          </a:p>
        </p:txBody>
      </p:sp>
      <p:sp>
        <p:nvSpPr>
          <p:cNvPr id="8" name="Obdélník 7"/>
          <p:cNvSpPr/>
          <p:nvPr/>
        </p:nvSpPr>
        <p:spPr>
          <a:xfrm>
            <a:off x="0" y="0"/>
            <a:ext cx="9144000" cy="620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COMMERCIAL OBJECTIVES (BUSINESS)</a:t>
            </a:r>
          </a:p>
        </p:txBody>
      </p:sp>
    </p:spTree>
    <p:extLst>
      <p:ext uri="{BB962C8B-B14F-4D97-AF65-F5344CB8AC3E}">
        <p14:creationId xmlns:p14="http://schemas.microsoft.com/office/powerpoint/2010/main" val="37437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180" y="1646388"/>
            <a:ext cx="576482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356" y="2203981"/>
            <a:ext cx="3514536" cy="133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adpis 1"/>
          <p:cNvSpPr txBox="1">
            <a:spLocks/>
          </p:cNvSpPr>
          <p:nvPr/>
        </p:nvSpPr>
        <p:spPr>
          <a:xfrm>
            <a:off x="-14876" y="-41041"/>
            <a:ext cx="9158876" cy="613115"/>
          </a:xfrm>
          <a:prstGeom prst="rect">
            <a:avLst/>
          </a:prstGeom>
          <a:solidFill>
            <a:schemeClr val="tx1">
              <a:lumMod val="65000"/>
              <a:lumOff val="3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bg1"/>
                </a:solidFill>
              </a:rPr>
              <a:t> CARBON CAPTURE STORAGE for next following UTILIZATION         </a:t>
            </a:r>
            <a:endParaRPr lang="en-US" sz="2000" b="1" baseline="-25000" dirty="0">
              <a:solidFill>
                <a:schemeClr val="bg1"/>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849" y="2203980"/>
            <a:ext cx="3816424" cy="131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délník 7"/>
          <p:cNvSpPr/>
          <p:nvPr/>
        </p:nvSpPr>
        <p:spPr>
          <a:xfrm>
            <a:off x="4650069" y="6381267"/>
            <a:ext cx="4572000" cy="215444"/>
          </a:xfrm>
          <a:prstGeom prst="rect">
            <a:avLst/>
          </a:prstGeom>
        </p:spPr>
        <p:txBody>
          <a:bodyPr>
            <a:spAutoFit/>
          </a:bodyPr>
          <a:lstStyle/>
          <a:p>
            <a:r>
              <a:rPr lang="cs-CZ" sz="800" dirty="0">
                <a:hlinkClick r:id="rId5"/>
              </a:rPr>
              <a:t>https://</a:t>
            </a:r>
            <a:r>
              <a:rPr lang="cs-CZ" sz="800" dirty="0" smtClean="0">
                <a:hlinkClick r:id="rId5"/>
              </a:rPr>
              <a:t>markets.businessinsider.com/commodities/co2-emissionsrechte</a:t>
            </a:r>
            <a:r>
              <a:rPr lang="cs-CZ" sz="800" dirty="0" smtClean="0"/>
              <a:t> </a:t>
            </a:r>
            <a:endParaRPr lang="cs-CZ" sz="800" dirty="0"/>
          </a:p>
        </p:txBody>
      </p:sp>
      <p:sp>
        <p:nvSpPr>
          <p:cNvPr id="3" name="Obdélník 2"/>
          <p:cNvSpPr/>
          <p:nvPr/>
        </p:nvSpPr>
        <p:spPr>
          <a:xfrm>
            <a:off x="4570389" y="5296849"/>
            <a:ext cx="3672408" cy="646331"/>
          </a:xfrm>
          <a:prstGeom prst="rect">
            <a:avLst/>
          </a:prstGeom>
        </p:spPr>
        <p:txBody>
          <a:bodyPr wrap="square">
            <a:spAutoFit/>
          </a:bodyPr>
          <a:lstStyle/>
          <a:p>
            <a:r>
              <a:rPr lang="cs-CZ" dirty="0" smtClean="0"/>
              <a:t>Průměr </a:t>
            </a:r>
            <a:r>
              <a:rPr lang="cs-CZ" dirty="0"/>
              <a:t>EU </a:t>
            </a:r>
            <a:r>
              <a:rPr lang="cs-CZ" dirty="0" smtClean="0"/>
              <a:t>–  8,7 </a:t>
            </a:r>
            <a:r>
              <a:rPr lang="cs-CZ" dirty="0"/>
              <a:t>t CO</a:t>
            </a:r>
            <a:r>
              <a:rPr lang="cs-CZ" baseline="-25000" dirty="0"/>
              <a:t>2</a:t>
            </a:r>
            <a:r>
              <a:rPr lang="cs-CZ" dirty="0"/>
              <a:t> </a:t>
            </a:r>
            <a:r>
              <a:rPr lang="cs-CZ" dirty="0" err="1"/>
              <a:t>ekv</a:t>
            </a:r>
            <a:r>
              <a:rPr lang="cs-CZ" dirty="0"/>
              <a:t>./obyv</a:t>
            </a:r>
            <a:r>
              <a:rPr lang="cs-CZ" dirty="0" smtClean="0"/>
              <a:t>. </a:t>
            </a:r>
          </a:p>
          <a:p>
            <a:r>
              <a:rPr lang="cs-CZ" dirty="0" smtClean="0"/>
              <a:t>Průměr ČR </a:t>
            </a:r>
            <a:r>
              <a:rPr lang="cs-CZ" dirty="0"/>
              <a:t>–</a:t>
            </a:r>
            <a:r>
              <a:rPr lang="cs-CZ" dirty="0" smtClean="0"/>
              <a:t> 12,4 </a:t>
            </a:r>
            <a:r>
              <a:rPr lang="cs-CZ" dirty="0"/>
              <a:t>t CO</a:t>
            </a:r>
            <a:r>
              <a:rPr lang="cs-CZ" baseline="-25000" dirty="0"/>
              <a:t>2</a:t>
            </a:r>
            <a:r>
              <a:rPr lang="cs-CZ" dirty="0"/>
              <a:t> </a:t>
            </a:r>
            <a:r>
              <a:rPr lang="cs-CZ" dirty="0" err="1"/>
              <a:t>ekv</a:t>
            </a:r>
            <a:r>
              <a:rPr lang="cs-CZ" dirty="0"/>
              <a:t>./</a:t>
            </a:r>
            <a:r>
              <a:rPr lang="cs-CZ" dirty="0" err="1" smtClean="0"/>
              <a:t>obyv</a:t>
            </a:r>
            <a:endParaRPr lang="cs-CZ" dirty="0"/>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9" y="1427323"/>
            <a:ext cx="2808311" cy="155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228801" y="896862"/>
            <a:ext cx="2975047"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Phase</a:t>
            </a:r>
            <a:endParaRPr lang="en-US" sz="2800" b="1" dirty="0"/>
          </a:p>
        </p:txBody>
      </p:sp>
      <p:sp>
        <p:nvSpPr>
          <p:cNvPr id="11" name="Obdélník 10"/>
          <p:cNvSpPr/>
          <p:nvPr/>
        </p:nvSpPr>
        <p:spPr>
          <a:xfrm>
            <a:off x="3457243" y="896862"/>
            <a:ext cx="5680757"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Phase</a:t>
            </a:r>
            <a:endParaRPr lang="en-US" sz="2800" b="1" dirty="0"/>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49" y="3579300"/>
            <a:ext cx="2759023" cy="43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bdélník 12"/>
          <p:cNvSpPr/>
          <p:nvPr/>
        </p:nvSpPr>
        <p:spPr>
          <a:xfrm>
            <a:off x="251949" y="4489374"/>
            <a:ext cx="2808311" cy="161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 </a:t>
            </a:r>
          </a:p>
          <a:p>
            <a:pPr algn="ctr"/>
            <a:r>
              <a:rPr lang="en-US" dirty="0" smtClean="0"/>
              <a:t>on pure CO2</a:t>
            </a:r>
          </a:p>
          <a:p>
            <a:pPr algn="ctr"/>
            <a:r>
              <a:rPr lang="en-US" dirty="0" smtClean="0"/>
              <a:t> food quality </a:t>
            </a:r>
          </a:p>
          <a:p>
            <a:pPr algn="ctr"/>
            <a:r>
              <a:rPr lang="en-US" dirty="0" smtClean="0"/>
              <a:t>ideal for CCSU</a:t>
            </a:r>
            <a:endParaRPr lang="en-US" sz="2400" b="1" dirty="0"/>
          </a:p>
        </p:txBody>
      </p:sp>
      <p:sp>
        <p:nvSpPr>
          <p:cNvPr id="14" name="Obdélník 13"/>
          <p:cNvSpPr/>
          <p:nvPr/>
        </p:nvSpPr>
        <p:spPr>
          <a:xfrm>
            <a:off x="2411760" y="3559125"/>
            <a:ext cx="681108" cy="312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217337" y="1411604"/>
            <a:ext cx="2975047" cy="49866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The first phase</a:t>
            </a:r>
          </a:p>
          <a:p>
            <a:pPr algn="ctr"/>
            <a:r>
              <a:rPr lang="en-US" sz="4000" b="1" dirty="0" smtClean="0"/>
              <a:t>DEMO</a:t>
            </a:r>
            <a:endParaRPr lang="en-US" sz="4000" b="1" dirty="0"/>
          </a:p>
        </p:txBody>
      </p:sp>
      <p:graphicFrame>
        <p:nvGraphicFramePr>
          <p:cNvPr id="7" name="Tabulka 6"/>
          <p:cNvGraphicFramePr>
            <a:graphicFrameLocks noGrp="1"/>
          </p:cNvGraphicFramePr>
          <p:nvPr>
            <p:extLst>
              <p:ext uri="{D42A27DB-BD31-4B8C-83A1-F6EECF244321}">
                <p14:modId xmlns:p14="http://schemas.microsoft.com/office/powerpoint/2010/main" val="3140347344"/>
              </p:ext>
            </p:extLst>
          </p:nvPr>
        </p:nvGraphicFramePr>
        <p:xfrm>
          <a:off x="4185936" y="2217162"/>
          <a:ext cx="4130480" cy="1787901"/>
        </p:xfrm>
        <a:graphic>
          <a:graphicData uri="http://schemas.openxmlformats.org/drawingml/2006/table">
            <a:tbl>
              <a:tblPr>
                <a:tableStyleId>{5C22544A-7EE6-4342-B048-85BDC9FD1C3A}</a:tableStyleId>
              </a:tblPr>
              <a:tblGrid>
                <a:gridCol w="1640093"/>
                <a:gridCol w="1845105"/>
                <a:gridCol w="645282"/>
              </a:tblGrid>
              <a:tr h="595967">
                <a:tc>
                  <a:txBody>
                    <a:bodyPr/>
                    <a:lstStyle/>
                    <a:p>
                      <a:pPr algn="l" fontAlgn="b"/>
                      <a:r>
                        <a:rPr lang="cs-CZ" sz="1600" u="none" strike="noStrike" dirty="0">
                          <a:effectLst/>
                        </a:rPr>
                        <a:t>Emitováno</a:t>
                      </a:r>
                      <a:endParaRPr lang="cs-CZ" sz="1600" b="1" i="0" u="none" strike="noStrike" dirty="0">
                        <a:solidFill>
                          <a:srgbClr val="000000"/>
                        </a:solidFill>
                        <a:effectLst/>
                        <a:latin typeface="Calibri"/>
                      </a:endParaRPr>
                    </a:p>
                  </a:txBody>
                  <a:tcPr marL="9525" marR="9525" marT="9525" marB="0" anchor="b"/>
                </a:tc>
                <a:tc>
                  <a:txBody>
                    <a:bodyPr/>
                    <a:lstStyle/>
                    <a:p>
                      <a:pPr algn="r" fontAlgn="b"/>
                      <a:r>
                        <a:rPr lang="cs-CZ" sz="1600" u="none" strike="noStrike">
                          <a:effectLst/>
                        </a:rPr>
                        <a:t>66 000 000</a:t>
                      </a:r>
                      <a:endParaRPr lang="cs-CZ" sz="1600" b="1" i="0" u="none" strike="noStrike">
                        <a:solidFill>
                          <a:srgbClr val="000000"/>
                        </a:solidFill>
                        <a:effectLst/>
                        <a:latin typeface="Calibri"/>
                      </a:endParaRPr>
                    </a:p>
                  </a:txBody>
                  <a:tcPr marL="9525" marR="9525" marT="9525" marB="0" anchor="b"/>
                </a:tc>
                <a:tc>
                  <a:txBody>
                    <a:bodyPr/>
                    <a:lstStyle/>
                    <a:p>
                      <a:pPr algn="l" fontAlgn="b"/>
                      <a:r>
                        <a:rPr lang="cs-CZ" sz="1600" u="none" strike="noStrike" dirty="0">
                          <a:effectLst/>
                        </a:rPr>
                        <a:t>tun</a:t>
                      </a:r>
                      <a:endParaRPr lang="cs-CZ" sz="1600" b="1" i="0" u="none" strike="noStrike" dirty="0">
                        <a:solidFill>
                          <a:srgbClr val="000000"/>
                        </a:solidFill>
                        <a:effectLst/>
                        <a:latin typeface="Calibri"/>
                      </a:endParaRPr>
                    </a:p>
                  </a:txBody>
                  <a:tcPr marL="9525" marR="9525" marT="9525" marB="0" anchor="b"/>
                </a:tc>
              </a:tr>
              <a:tr h="595967">
                <a:tc>
                  <a:txBody>
                    <a:bodyPr/>
                    <a:lstStyle/>
                    <a:p>
                      <a:pPr algn="l" fontAlgn="b"/>
                      <a:r>
                        <a:rPr lang="cs-CZ" sz="1600" u="none" strike="noStrike">
                          <a:effectLst/>
                        </a:rPr>
                        <a:t>EU ETS (€/tunu)</a:t>
                      </a:r>
                      <a:endParaRPr lang="cs-CZ" sz="1600" b="0" i="0" u="none" strike="noStrike">
                        <a:solidFill>
                          <a:srgbClr val="000000"/>
                        </a:solidFill>
                        <a:effectLst/>
                        <a:latin typeface="Calibri"/>
                      </a:endParaRPr>
                    </a:p>
                  </a:txBody>
                  <a:tcPr marL="9525" marR="9525" marT="9525" marB="0" anchor="b"/>
                </a:tc>
                <a:tc>
                  <a:txBody>
                    <a:bodyPr/>
                    <a:lstStyle/>
                    <a:p>
                      <a:pPr algn="r" fontAlgn="b"/>
                      <a:r>
                        <a:rPr lang="cs-CZ" sz="1600" u="none" strike="noStrike" dirty="0">
                          <a:effectLst/>
                        </a:rPr>
                        <a:t>80</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cs-CZ" sz="1600" u="none" strike="noStrike" dirty="0">
                          <a:effectLst/>
                        </a:rPr>
                        <a:t>€/t</a:t>
                      </a:r>
                      <a:endParaRPr lang="cs-CZ" sz="1600" b="0" i="0" u="none" strike="noStrike" dirty="0">
                        <a:solidFill>
                          <a:srgbClr val="000000"/>
                        </a:solidFill>
                        <a:effectLst/>
                        <a:latin typeface="Calibri"/>
                      </a:endParaRPr>
                    </a:p>
                  </a:txBody>
                  <a:tcPr marL="9525" marR="9525" marT="9525" marB="0" anchor="b"/>
                </a:tc>
              </a:tr>
              <a:tr h="595967">
                <a:tc>
                  <a:txBody>
                    <a:bodyPr/>
                    <a:lstStyle/>
                    <a:p>
                      <a:pPr algn="l" fontAlgn="b"/>
                      <a:r>
                        <a:rPr lang="cs-CZ" sz="1600" u="none" strike="noStrike">
                          <a:effectLst/>
                        </a:rPr>
                        <a:t>Celková hodnota</a:t>
                      </a:r>
                      <a:endParaRPr lang="cs-CZ" sz="1600" b="1" i="0" u="none" strike="noStrike">
                        <a:solidFill>
                          <a:srgbClr val="000000"/>
                        </a:solidFill>
                        <a:effectLst/>
                        <a:latin typeface="Calibri"/>
                      </a:endParaRPr>
                    </a:p>
                  </a:txBody>
                  <a:tcPr marL="9525" marR="9525" marT="9525" marB="0" anchor="b"/>
                </a:tc>
                <a:tc>
                  <a:txBody>
                    <a:bodyPr/>
                    <a:lstStyle/>
                    <a:p>
                      <a:pPr algn="r" fontAlgn="b"/>
                      <a:r>
                        <a:rPr lang="cs-CZ" sz="1600" u="none" strike="noStrike" dirty="0">
                          <a:effectLst/>
                        </a:rPr>
                        <a:t>5 280 000 000</a:t>
                      </a:r>
                      <a:endParaRPr lang="cs-CZ" sz="1600" b="1" i="0" u="none" strike="noStrike" dirty="0">
                        <a:solidFill>
                          <a:srgbClr val="000000"/>
                        </a:solidFill>
                        <a:effectLst/>
                        <a:latin typeface="Calibri"/>
                      </a:endParaRPr>
                    </a:p>
                  </a:txBody>
                  <a:tcPr marL="9525" marR="9525" marT="9525" marB="0" anchor="b"/>
                </a:tc>
                <a:tc>
                  <a:txBody>
                    <a:bodyPr/>
                    <a:lstStyle/>
                    <a:p>
                      <a:pPr algn="l" fontAlgn="b"/>
                      <a:r>
                        <a:rPr lang="cs-CZ" sz="1600" u="none" strike="noStrike" dirty="0">
                          <a:effectLst/>
                        </a:rPr>
                        <a:t>€</a:t>
                      </a:r>
                      <a:endParaRPr lang="cs-CZ" sz="1600" b="1" i="0" u="none" strike="noStrike" dirty="0">
                        <a:solidFill>
                          <a:srgbClr val="000000"/>
                        </a:solidFill>
                        <a:effectLst/>
                        <a:latin typeface="Calibri"/>
                      </a:endParaRPr>
                    </a:p>
                  </a:txBody>
                  <a:tcPr marL="9525" marR="9525" marT="9525" marB="0" anchor="b"/>
                </a:tc>
              </a:tr>
            </a:tbl>
          </a:graphicData>
        </a:graphic>
      </p:graphicFrame>
      <p:pic>
        <p:nvPicPr>
          <p:cNvPr id="20" name="Picture 3">
            <a:hlinkClick r:id="rId8" action="ppaction://hlinkfi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4180" y="1635036"/>
            <a:ext cx="5194684" cy="430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bdélník 20"/>
          <p:cNvSpPr/>
          <p:nvPr/>
        </p:nvSpPr>
        <p:spPr>
          <a:xfrm>
            <a:off x="3461135" y="1400918"/>
            <a:ext cx="5682865" cy="49866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CCS </a:t>
            </a:r>
          </a:p>
          <a:p>
            <a:pPr algn="ctr"/>
            <a:r>
              <a:rPr lang="en-US" sz="4000" b="1" dirty="0" smtClean="0"/>
              <a:t>capture from chimneys</a:t>
            </a:r>
            <a:endParaRPr lang="en-US" sz="4000" b="1" dirty="0"/>
          </a:p>
        </p:txBody>
      </p:sp>
    </p:spTree>
    <p:extLst>
      <p:ext uri="{BB962C8B-B14F-4D97-AF65-F5344CB8AC3E}">
        <p14:creationId xmlns:p14="http://schemas.microsoft.com/office/powerpoint/2010/main" val="21394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21" presetClass="entr" presetSubtype="1"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750"/>
                                        <p:tgtEl>
                                          <p:spTgt spid="14"/>
                                        </p:tgtEl>
                                      </p:cBhvr>
                                    </p:animEffect>
                                  </p:childTnLst>
                                </p:cTn>
                              </p:par>
                            </p:childTnLst>
                          </p:cTn>
                        </p:par>
                        <p:par>
                          <p:cTn id="12" fill="hold">
                            <p:stCondLst>
                              <p:cond delay="1750"/>
                            </p:stCondLst>
                            <p:childTnLst>
                              <p:par>
                                <p:cTn id="13" presetID="47"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p:cTn id="27" dur="500" fill="hold"/>
                                        <p:tgtEl>
                                          <p:spTgt spid="1027"/>
                                        </p:tgtEl>
                                        <p:attrNameLst>
                                          <p:attrName>ppt_w</p:attrName>
                                        </p:attrNameLst>
                                      </p:cBhvr>
                                      <p:tavLst>
                                        <p:tav tm="0">
                                          <p:val>
                                            <p:fltVal val="0"/>
                                          </p:val>
                                        </p:tav>
                                        <p:tav tm="100000">
                                          <p:val>
                                            <p:strVal val="#ppt_w"/>
                                          </p:val>
                                        </p:tav>
                                      </p:tavLst>
                                    </p:anim>
                                    <p:anim calcmode="lin" valueType="num">
                                      <p:cBhvr>
                                        <p:cTn id="28" dur="500" fill="hold"/>
                                        <p:tgtEl>
                                          <p:spTgt spid="1027"/>
                                        </p:tgtEl>
                                        <p:attrNameLst>
                                          <p:attrName>ppt_h</p:attrName>
                                        </p:attrNameLst>
                                      </p:cBhvr>
                                      <p:tavLst>
                                        <p:tav tm="0">
                                          <p:val>
                                            <p:fltVal val="0"/>
                                          </p:val>
                                        </p:tav>
                                        <p:tav tm="100000">
                                          <p:val>
                                            <p:strVal val="#ppt_h"/>
                                          </p:val>
                                        </p:tav>
                                      </p:tavLst>
                                    </p:anim>
                                    <p:animEffect transition="in" filter="fade">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50"/>
                                        <p:tgtEl>
                                          <p:spTgt spid="3"/>
                                        </p:tgtEl>
                                      </p:cBhvr>
                                    </p:animEffect>
                                    <p:anim calcmode="lin" valueType="num">
                                      <p:cBhvr>
                                        <p:cTn id="47" dur="250" fill="hold"/>
                                        <p:tgtEl>
                                          <p:spTgt spid="3"/>
                                        </p:tgtEl>
                                        <p:attrNameLst>
                                          <p:attrName>ppt_x</p:attrName>
                                        </p:attrNameLst>
                                      </p:cBhvr>
                                      <p:tavLst>
                                        <p:tav tm="0">
                                          <p:val>
                                            <p:strVal val="#ppt_x"/>
                                          </p:val>
                                        </p:tav>
                                        <p:tav tm="100000">
                                          <p:val>
                                            <p:strVal val="#ppt_x"/>
                                          </p:val>
                                        </p:tav>
                                      </p:tavLst>
                                    </p:anim>
                                    <p:anim calcmode="lin" valueType="num">
                                      <p:cBhvr>
                                        <p:cTn id="48"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2000" fill="hold"/>
                                        <p:tgtEl>
                                          <p:spTgt spid="20"/>
                                        </p:tgtEl>
                                        <p:attrNameLst>
                                          <p:attrName>ppt_w</p:attrName>
                                        </p:attrNameLst>
                                      </p:cBhvr>
                                      <p:tavLst>
                                        <p:tav tm="0">
                                          <p:val>
                                            <p:fltVal val="0"/>
                                          </p:val>
                                        </p:tav>
                                        <p:tav tm="100000">
                                          <p:val>
                                            <p:strVal val="#ppt_w"/>
                                          </p:val>
                                        </p:tav>
                                      </p:tavLst>
                                    </p:anim>
                                    <p:anim calcmode="lin" valueType="num">
                                      <p:cBhvr>
                                        <p:cTn id="54" dur="2000" fill="hold"/>
                                        <p:tgtEl>
                                          <p:spTgt spid="20"/>
                                        </p:tgtEl>
                                        <p:attrNameLst>
                                          <p:attrName>ppt_h</p:attrName>
                                        </p:attrNameLst>
                                      </p:cBhvr>
                                      <p:tavLst>
                                        <p:tav tm="0">
                                          <p:val>
                                            <p:fltVal val="0"/>
                                          </p:val>
                                        </p:tav>
                                        <p:tav tm="100000">
                                          <p:val>
                                            <p:strVal val="#ppt_h"/>
                                          </p:val>
                                        </p:tav>
                                      </p:tavLst>
                                    </p:anim>
                                    <p:animEffect transition="in" filter="fade">
                                      <p:cBhvr>
                                        <p:cTn id="5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6"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657" y="0"/>
            <a:ext cx="9144000" cy="648072"/>
          </a:xfrm>
          <a:solidFill>
            <a:schemeClr val="bg1">
              <a:lumMod val="95000"/>
            </a:schemeClr>
          </a:solidFill>
        </p:spPr>
        <p:txBody>
          <a:bodyPr>
            <a:normAutofit/>
          </a:bodyPr>
          <a:lstStyle/>
          <a:p>
            <a:r>
              <a:rPr lang="en-US" sz="2400" dirty="0"/>
              <a:t>BALANCE OF ENERGY SYSTEM DEVELOPMENT IN CO2 - </a:t>
            </a:r>
            <a:r>
              <a:rPr lang="en-US" sz="2400" b="1" dirty="0"/>
              <a:t>year 2020</a:t>
            </a:r>
            <a:endParaRPr lang="en-US" sz="2400" b="1" dirty="0"/>
          </a:p>
        </p:txBody>
      </p:sp>
      <p:sp>
        <p:nvSpPr>
          <p:cNvPr id="4" name="Obdélník 3"/>
          <p:cNvSpPr/>
          <p:nvPr/>
        </p:nvSpPr>
        <p:spPr>
          <a:xfrm>
            <a:off x="467544" y="5771269"/>
            <a:ext cx="8064896" cy="923330"/>
          </a:xfrm>
          <a:prstGeom prst="rect">
            <a:avLst/>
          </a:prstGeom>
        </p:spPr>
        <p:txBody>
          <a:bodyPr wrap="square">
            <a:spAutoFit/>
          </a:bodyPr>
          <a:lstStyle/>
          <a:p>
            <a:r>
              <a:rPr lang="en-US" dirty="0"/>
              <a:t>Most of the carbon in the production of energy from fossil fuels is released into the atmosphere, while the CO2 absorbed by the plants used to produce energy is also returned to the atmosphere.</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908720"/>
            <a:ext cx="741997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179512" y="6642556"/>
            <a:ext cx="8964488" cy="215444"/>
          </a:xfrm>
          <a:prstGeom prst="rect">
            <a:avLst/>
          </a:prstGeom>
        </p:spPr>
        <p:txBody>
          <a:bodyPr wrap="square">
            <a:spAutoFit/>
          </a:bodyPr>
          <a:lstStyle/>
          <a:p>
            <a:r>
              <a:rPr lang="cs-CZ" sz="800" dirty="0">
                <a:hlinkClick r:id="rId3"/>
              </a:rPr>
              <a:t>https://www.shell.com/promos/business-customers-promos/download-latest-scenario-sky/_</a:t>
            </a:r>
            <a:r>
              <a:rPr lang="cs-CZ" sz="800" dirty="0" smtClean="0">
                <a:hlinkClick r:id="rId3"/>
              </a:rPr>
              <a:t>jcr_content.stream/1530643931055/eca19f7fc0d20adbe830d3b0b27bcc9ef72198f5/shell-scenario-sky.pdf</a:t>
            </a:r>
            <a:r>
              <a:rPr lang="cs-CZ" sz="800" dirty="0" smtClean="0"/>
              <a:t> </a:t>
            </a:r>
            <a:endParaRPr lang="cs-CZ" sz="800" dirty="0"/>
          </a:p>
        </p:txBody>
      </p:sp>
    </p:spTree>
    <p:extLst>
      <p:ext uri="{BB962C8B-B14F-4D97-AF65-F5344CB8AC3E}">
        <p14:creationId xmlns:p14="http://schemas.microsoft.com/office/powerpoint/2010/main" val="351224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67544" y="5771269"/>
            <a:ext cx="7920880" cy="646331"/>
          </a:xfrm>
          <a:prstGeom prst="rect">
            <a:avLst/>
          </a:prstGeom>
        </p:spPr>
        <p:txBody>
          <a:bodyPr wrap="square">
            <a:spAutoFit/>
          </a:bodyPr>
          <a:lstStyle/>
          <a:p>
            <a:r>
              <a:rPr lang="en-US" dirty="0"/>
              <a:t>CO2 storage (geological) and CCS/CCSU processes for fossil energy, and CCS for bioenergy BECCS (Bioenergy with carbon capture and storage) are applied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243013"/>
            <a:ext cx="713422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a:spLocks noGrp="1"/>
          </p:cNvSpPr>
          <p:nvPr>
            <p:ph type="title"/>
          </p:nvPr>
        </p:nvSpPr>
        <p:spPr>
          <a:xfrm>
            <a:off x="-13657" y="0"/>
            <a:ext cx="9144000" cy="648072"/>
          </a:xfrm>
          <a:solidFill>
            <a:schemeClr val="bg1">
              <a:lumMod val="95000"/>
            </a:schemeClr>
          </a:solidFill>
        </p:spPr>
        <p:txBody>
          <a:bodyPr>
            <a:normAutofit/>
          </a:bodyPr>
          <a:lstStyle/>
          <a:p>
            <a:r>
              <a:rPr lang="en-US" sz="2400" dirty="0"/>
              <a:t>BALANCE OF ENERGY SYSTEM DEVELOPMENT IN CO2 - </a:t>
            </a:r>
            <a:r>
              <a:rPr lang="en-US" sz="2400" b="1" dirty="0"/>
              <a:t>year </a:t>
            </a:r>
            <a:r>
              <a:rPr lang="en-US" sz="2400" b="1" dirty="0" smtClean="0"/>
              <a:t>20</a:t>
            </a:r>
            <a:r>
              <a:rPr lang="cs-CZ" sz="2400" b="1" dirty="0" smtClean="0"/>
              <a:t>5</a:t>
            </a:r>
            <a:r>
              <a:rPr lang="en-US" sz="2400" b="1" dirty="0" smtClean="0"/>
              <a:t>0</a:t>
            </a:r>
            <a:endParaRPr lang="en-US" sz="2400" b="1" dirty="0"/>
          </a:p>
        </p:txBody>
      </p:sp>
      <p:sp>
        <p:nvSpPr>
          <p:cNvPr id="8" name="Obdélník 7"/>
          <p:cNvSpPr/>
          <p:nvPr/>
        </p:nvSpPr>
        <p:spPr>
          <a:xfrm>
            <a:off x="179512" y="6642556"/>
            <a:ext cx="8964488" cy="215444"/>
          </a:xfrm>
          <a:prstGeom prst="rect">
            <a:avLst/>
          </a:prstGeom>
        </p:spPr>
        <p:txBody>
          <a:bodyPr wrap="square">
            <a:spAutoFit/>
          </a:bodyPr>
          <a:lstStyle/>
          <a:p>
            <a:r>
              <a:rPr lang="cs-CZ" sz="800" dirty="0">
                <a:hlinkClick r:id="rId3"/>
              </a:rPr>
              <a:t>https://www.shell.com/promos/business-customers-promos/download-latest-scenario-sky/_</a:t>
            </a:r>
            <a:r>
              <a:rPr lang="cs-CZ" sz="800" dirty="0" smtClean="0">
                <a:hlinkClick r:id="rId3"/>
              </a:rPr>
              <a:t>jcr_content.stream/1530643931055/eca19f7fc0d20adbe830d3b0b27bcc9ef72198f5/shell-scenario-sky.pdf</a:t>
            </a:r>
            <a:r>
              <a:rPr lang="cs-CZ" sz="800" dirty="0" smtClean="0"/>
              <a:t> </a:t>
            </a:r>
            <a:endParaRPr lang="cs-CZ" sz="800" dirty="0"/>
          </a:p>
        </p:txBody>
      </p:sp>
    </p:spTree>
    <p:extLst>
      <p:ext uri="{BB962C8B-B14F-4D97-AF65-F5344CB8AC3E}">
        <p14:creationId xmlns:p14="http://schemas.microsoft.com/office/powerpoint/2010/main" val="2629114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99592" y="5760181"/>
            <a:ext cx="7344816" cy="923330"/>
          </a:xfrm>
          <a:prstGeom prst="rect">
            <a:avLst/>
          </a:prstGeom>
        </p:spPr>
        <p:txBody>
          <a:bodyPr wrap="square">
            <a:spAutoFit/>
          </a:bodyPr>
          <a:lstStyle/>
          <a:p>
            <a:r>
              <a:rPr lang="en-US" dirty="0"/>
              <a:t>Emission-free energy. Energy from fossil fuels is less than half the cost. </a:t>
            </a:r>
          </a:p>
          <a:p>
            <a:r>
              <a:rPr lang="en-US" dirty="0"/>
              <a:t>CCS (geological) and CCSU (carbon capture for materials)  </a:t>
            </a:r>
          </a:p>
          <a:p>
            <a:r>
              <a:rPr lang="en-US" dirty="0"/>
              <a:t>Energy from fossil sources is fully offset by captured BECCS.</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243013"/>
            <a:ext cx="71247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1"/>
          <p:cNvSpPr>
            <a:spLocks noGrp="1"/>
          </p:cNvSpPr>
          <p:nvPr>
            <p:ph type="title"/>
          </p:nvPr>
        </p:nvSpPr>
        <p:spPr>
          <a:xfrm>
            <a:off x="-13657" y="0"/>
            <a:ext cx="9144000" cy="648072"/>
          </a:xfrm>
          <a:solidFill>
            <a:schemeClr val="bg1">
              <a:lumMod val="95000"/>
            </a:schemeClr>
          </a:solidFill>
        </p:spPr>
        <p:txBody>
          <a:bodyPr>
            <a:normAutofit/>
          </a:bodyPr>
          <a:lstStyle/>
          <a:p>
            <a:r>
              <a:rPr lang="en-US" sz="2400" dirty="0"/>
              <a:t>BALANCE OF ENERGY SYSTEM DEVELOPMENT IN CO2 - </a:t>
            </a:r>
            <a:r>
              <a:rPr lang="en-US" sz="2400" b="1" dirty="0"/>
              <a:t>year </a:t>
            </a:r>
            <a:r>
              <a:rPr lang="en-US" sz="2400" b="1" dirty="0" smtClean="0"/>
              <a:t>20</a:t>
            </a:r>
            <a:r>
              <a:rPr lang="cs-CZ" sz="2400" b="1" dirty="0" smtClean="0"/>
              <a:t>7</a:t>
            </a:r>
            <a:r>
              <a:rPr lang="en-US" sz="2400" b="1" dirty="0" smtClean="0"/>
              <a:t>0</a:t>
            </a:r>
            <a:endParaRPr lang="en-US" sz="2400" b="1" dirty="0"/>
          </a:p>
        </p:txBody>
      </p:sp>
      <p:sp>
        <p:nvSpPr>
          <p:cNvPr id="7" name="Obdélník 6"/>
          <p:cNvSpPr/>
          <p:nvPr/>
        </p:nvSpPr>
        <p:spPr>
          <a:xfrm>
            <a:off x="179512" y="6642556"/>
            <a:ext cx="8964488" cy="215444"/>
          </a:xfrm>
          <a:prstGeom prst="rect">
            <a:avLst/>
          </a:prstGeom>
        </p:spPr>
        <p:txBody>
          <a:bodyPr wrap="square">
            <a:spAutoFit/>
          </a:bodyPr>
          <a:lstStyle/>
          <a:p>
            <a:r>
              <a:rPr lang="cs-CZ" sz="800" dirty="0">
                <a:hlinkClick r:id="rId3"/>
              </a:rPr>
              <a:t>https://www.shell.com/promos/business-customers-promos/download-latest-scenario-sky/_</a:t>
            </a:r>
            <a:r>
              <a:rPr lang="cs-CZ" sz="800" dirty="0" smtClean="0">
                <a:hlinkClick r:id="rId3"/>
              </a:rPr>
              <a:t>jcr_content.stream/1530643931055/eca19f7fc0d20adbe830d3b0b27bcc9ef72198f5/shell-scenario-sky.pdf</a:t>
            </a:r>
            <a:r>
              <a:rPr lang="cs-CZ" sz="800" dirty="0" smtClean="0"/>
              <a:t> </a:t>
            </a:r>
            <a:endParaRPr lang="cs-CZ" sz="800" dirty="0"/>
          </a:p>
        </p:txBody>
      </p:sp>
    </p:spTree>
    <p:extLst>
      <p:ext uri="{BB962C8B-B14F-4D97-AF65-F5344CB8AC3E}">
        <p14:creationId xmlns:p14="http://schemas.microsoft.com/office/powerpoint/2010/main" val="2045384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55576" y="5657671"/>
            <a:ext cx="7488832" cy="923330"/>
          </a:xfrm>
          <a:prstGeom prst="rect">
            <a:avLst/>
          </a:prstGeom>
        </p:spPr>
        <p:txBody>
          <a:bodyPr wrap="square">
            <a:spAutoFit/>
          </a:bodyPr>
          <a:lstStyle/>
          <a:p>
            <a:r>
              <a:rPr lang="en-US" dirty="0"/>
              <a:t>The bioenergy system has reached the limit of its resource base and is twice the size of its resource base. Active CO2 management means that the overall energy system is removing CO2 from the atmosphere.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96752"/>
            <a:ext cx="714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1"/>
          <p:cNvSpPr>
            <a:spLocks noGrp="1"/>
          </p:cNvSpPr>
          <p:nvPr>
            <p:ph type="title"/>
          </p:nvPr>
        </p:nvSpPr>
        <p:spPr>
          <a:xfrm>
            <a:off x="-13657" y="0"/>
            <a:ext cx="9144000" cy="648072"/>
          </a:xfrm>
          <a:solidFill>
            <a:schemeClr val="bg1">
              <a:lumMod val="95000"/>
            </a:schemeClr>
          </a:solidFill>
        </p:spPr>
        <p:txBody>
          <a:bodyPr>
            <a:normAutofit/>
          </a:bodyPr>
          <a:lstStyle/>
          <a:p>
            <a:r>
              <a:rPr lang="en-US" sz="2400" dirty="0"/>
              <a:t>BALANCE OF ENERGY SYSTEM DEVELOPMENT IN CO2 - </a:t>
            </a:r>
            <a:r>
              <a:rPr lang="en-US" sz="2400" b="1" dirty="0"/>
              <a:t>year </a:t>
            </a:r>
            <a:r>
              <a:rPr lang="en-US" sz="2400" b="1" dirty="0" smtClean="0"/>
              <a:t>2</a:t>
            </a:r>
            <a:r>
              <a:rPr lang="cs-CZ" sz="2400" b="1" dirty="0" smtClean="0"/>
              <a:t>10</a:t>
            </a:r>
            <a:r>
              <a:rPr lang="en-US" sz="2400" b="1" dirty="0" smtClean="0"/>
              <a:t>0</a:t>
            </a:r>
            <a:endParaRPr lang="en-US" sz="2400" b="1" dirty="0"/>
          </a:p>
        </p:txBody>
      </p:sp>
      <p:sp>
        <p:nvSpPr>
          <p:cNvPr id="5" name="Obdélník 4"/>
          <p:cNvSpPr/>
          <p:nvPr/>
        </p:nvSpPr>
        <p:spPr>
          <a:xfrm>
            <a:off x="179512" y="6642556"/>
            <a:ext cx="8964488" cy="215444"/>
          </a:xfrm>
          <a:prstGeom prst="rect">
            <a:avLst/>
          </a:prstGeom>
        </p:spPr>
        <p:txBody>
          <a:bodyPr wrap="square">
            <a:spAutoFit/>
          </a:bodyPr>
          <a:lstStyle/>
          <a:p>
            <a:r>
              <a:rPr lang="cs-CZ" sz="800" dirty="0">
                <a:hlinkClick r:id="rId3"/>
              </a:rPr>
              <a:t>https://www.shell.com/promos/business-customers-promos/download-latest-scenario-sky/_</a:t>
            </a:r>
            <a:r>
              <a:rPr lang="cs-CZ" sz="800" dirty="0" smtClean="0">
                <a:hlinkClick r:id="rId3"/>
              </a:rPr>
              <a:t>jcr_content.stream/1530643931055/eca19f7fc0d20adbe830d3b0b27bcc9ef72198f5/shell-scenario-sky.pdf</a:t>
            </a:r>
            <a:r>
              <a:rPr lang="cs-CZ" sz="800" dirty="0" smtClean="0"/>
              <a:t> </a:t>
            </a:r>
            <a:endParaRPr lang="cs-CZ" sz="800" dirty="0"/>
          </a:p>
        </p:txBody>
      </p:sp>
    </p:spTree>
    <p:extLst>
      <p:ext uri="{BB962C8B-B14F-4D97-AF65-F5344CB8AC3E}">
        <p14:creationId xmlns:p14="http://schemas.microsoft.com/office/powerpoint/2010/main" val="244248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63588" y="332656"/>
            <a:ext cx="7416824" cy="647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pPr>
            <a:r>
              <a:rPr lang="cs-CZ" dirty="0" smtClean="0">
                <a:solidFill>
                  <a:schemeClr val="tx1"/>
                </a:solidFill>
              </a:rPr>
              <a:t>CO2 Czech </a:t>
            </a:r>
            <a:r>
              <a:rPr lang="cs-CZ" dirty="0" err="1" smtClean="0">
                <a:solidFill>
                  <a:schemeClr val="tx1"/>
                </a:solidFill>
              </a:rPr>
              <a:t>Solution</a:t>
            </a:r>
            <a:r>
              <a:rPr lang="cs-CZ" dirty="0" smtClean="0">
                <a:solidFill>
                  <a:schemeClr val="tx1"/>
                </a:solidFill>
              </a:rPr>
              <a:t> Group. </a:t>
            </a:r>
            <a:r>
              <a:rPr lang="cs-CZ" dirty="0" err="1" smtClean="0">
                <a:solidFill>
                  <a:schemeClr val="tx1"/>
                </a:solidFill>
              </a:rPr>
              <a:t>z.s</a:t>
            </a:r>
            <a:r>
              <a:rPr lang="cs-CZ" dirty="0" smtClean="0">
                <a:solidFill>
                  <a:schemeClr val="tx1"/>
                </a:solidFill>
              </a:rPr>
              <a:t>.</a:t>
            </a:r>
            <a:endParaRPr lang="cs-CZ" sz="2400" dirty="0">
              <a:solidFill>
                <a:schemeClr val="tx1"/>
              </a:solidFill>
            </a:endParaRPr>
          </a:p>
        </p:txBody>
      </p:sp>
      <p:sp>
        <p:nvSpPr>
          <p:cNvPr id="7" name="Rectangle 7"/>
          <p:cNvSpPr>
            <a:spLocks noChangeArrowheads="1"/>
          </p:cNvSpPr>
          <p:nvPr/>
        </p:nvSpPr>
        <p:spPr bwMode="auto">
          <a:xfrm>
            <a:off x="323528" y="5449079"/>
            <a:ext cx="2376264" cy="1008112"/>
          </a:xfrm>
          <a:prstGeom prst="rect">
            <a:avLst/>
          </a:prstGeom>
          <a:noFill/>
          <a:ln w="9525">
            <a:noFill/>
            <a:miter lim="800000"/>
            <a:headEnd/>
            <a:tailEnd/>
          </a:ln>
          <a:effectLst/>
        </p:spPr>
        <p:txBody>
          <a:bodyPr anchor="ctr"/>
          <a:lstStyle/>
          <a:p>
            <a:r>
              <a:rPr lang="cs-CZ" sz="1600" dirty="0" smtClean="0"/>
              <a:t>Ing</a:t>
            </a:r>
            <a:r>
              <a:rPr lang="cs-CZ" sz="1600" dirty="0"/>
              <a:t>. Leoš </a:t>
            </a:r>
            <a:r>
              <a:rPr lang="cs-CZ" sz="1600" dirty="0" smtClean="0"/>
              <a:t>Gál</a:t>
            </a:r>
          </a:p>
          <a:p>
            <a:r>
              <a:rPr lang="cs-CZ" altLang="cs-CZ" sz="1600" dirty="0">
                <a:hlinkClick r:id="rId2"/>
              </a:rPr>
              <a:t>leos.gal@seznam.cz</a:t>
            </a:r>
            <a:endParaRPr lang="cs-CZ" altLang="cs-CZ" sz="1600" dirty="0"/>
          </a:p>
          <a:p>
            <a:r>
              <a:rPr lang="cs-CZ" altLang="cs-CZ" sz="1600" dirty="0"/>
              <a:t>mobil 00420-736 </a:t>
            </a:r>
            <a:r>
              <a:rPr lang="cs-CZ" altLang="cs-CZ" sz="1600" dirty="0" smtClean="0"/>
              <a:t>505012</a:t>
            </a:r>
            <a:endParaRPr lang="cs-CZ" altLang="cs-CZ" sz="1600" dirty="0"/>
          </a:p>
        </p:txBody>
      </p:sp>
      <p:pic>
        <p:nvPicPr>
          <p:cNvPr id="6" name="Obrázek 5"/>
          <p:cNvPicPr>
            <a:picLocks noChangeAspect="1"/>
          </p:cNvPicPr>
          <p:nvPr/>
        </p:nvPicPr>
        <p:blipFill>
          <a:blip r:embed="rId3"/>
          <a:stretch>
            <a:fillRect/>
          </a:stretch>
        </p:blipFill>
        <p:spPr>
          <a:xfrm>
            <a:off x="3508423" y="1596388"/>
            <a:ext cx="1750348" cy="799272"/>
          </a:xfrm>
          <a:prstGeom prst="rect">
            <a:avLst/>
          </a:prstGeom>
        </p:spPr>
      </p:pic>
      <p:sp>
        <p:nvSpPr>
          <p:cNvPr id="2" name="Obdélník 1"/>
          <p:cNvSpPr/>
          <p:nvPr/>
        </p:nvSpPr>
        <p:spPr>
          <a:xfrm>
            <a:off x="3640055" y="2493534"/>
            <a:ext cx="1631258" cy="338554"/>
          </a:xfrm>
          <a:prstGeom prst="rect">
            <a:avLst/>
          </a:prstGeom>
        </p:spPr>
        <p:txBody>
          <a:bodyPr wrap="square">
            <a:spAutoFit/>
          </a:bodyPr>
          <a:lstStyle/>
          <a:p>
            <a:r>
              <a:rPr lang="cs-CZ" sz="1600" b="1" dirty="0"/>
              <a:t>IČO </a:t>
            </a:r>
            <a:r>
              <a:rPr lang="cs-CZ" sz="1600" b="1" dirty="0" smtClean="0"/>
              <a:t>11641592</a:t>
            </a:r>
          </a:p>
        </p:txBody>
      </p:sp>
      <p:sp>
        <p:nvSpPr>
          <p:cNvPr id="3" name="Obdélník 2"/>
          <p:cNvSpPr/>
          <p:nvPr/>
        </p:nvSpPr>
        <p:spPr>
          <a:xfrm>
            <a:off x="323528" y="5079747"/>
            <a:ext cx="1252972" cy="369332"/>
          </a:xfrm>
          <a:prstGeom prst="rect">
            <a:avLst/>
          </a:prstGeom>
        </p:spPr>
        <p:txBody>
          <a:bodyPr wrap="none">
            <a:spAutoFit/>
          </a:bodyPr>
          <a:lstStyle/>
          <a:p>
            <a:r>
              <a:rPr lang="cs-CZ" b="1" dirty="0" smtClean="0"/>
              <a:t>KONTAKTY:</a:t>
            </a:r>
            <a:endParaRPr lang="cs-CZ" b="1" dirty="0"/>
          </a:p>
        </p:txBody>
      </p:sp>
      <p:sp>
        <p:nvSpPr>
          <p:cNvPr id="8" name="Rectangle 7"/>
          <p:cNvSpPr>
            <a:spLocks noChangeArrowheads="1"/>
          </p:cNvSpPr>
          <p:nvPr/>
        </p:nvSpPr>
        <p:spPr bwMode="auto">
          <a:xfrm>
            <a:off x="3131840" y="5449079"/>
            <a:ext cx="2376264" cy="1008112"/>
          </a:xfrm>
          <a:prstGeom prst="rect">
            <a:avLst/>
          </a:prstGeom>
          <a:noFill/>
          <a:ln w="9525">
            <a:noFill/>
            <a:miter lim="800000"/>
            <a:headEnd/>
            <a:tailEnd/>
          </a:ln>
          <a:effectLst/>
        </p:spPr>
        <p:txBody>
          <a:bodyPr anchor="ctr"/>
          <a:lstStyle/>
          <a:p>
            <a:r>
              <a:rPr lang="cs-CZ" sz="1600" dirty="0" smtClean="0"/>
              <a:t>Ing</a:t>
            </a:r>
            <a:r>
              <a:rPr lang="cs-CZ" sz="1600" dirty="0"/>
              <a:t>. </a:t>
            </a:r>
            <a:r>
              <a:rPr lang="cs-CZ" sz="1600" dirty="0" smtClean="0"/>
              <a:t>Petr Břenek</a:t>
            </a:r>
          </a:p>
          <a:p>
            <a:r>
              <a:rPr lang="cs-CZ" altLang="cs-CZ" sz="1600" dirty="0" smtClean="0">
                <a:hlinkClick r:id="rId4"/>
              </a:rPr>
              <a:t>petr.brenek@pgpt.cz</a:t>
            </a:r>
            <a:endParaRPr lang="cs-CZ" altLang="cs-CZ" sz="1600" dirty="0"/>
          </a:p>
          <a:p>
            <a:r>
              <a:rPr lang="cs-CZ" altLang="cs-CZ" sz="1600" dirty="0"/>
              <a:t>mobil </a:t>
            </a:r>
            <a:r>
              <a:rPr lang="cs-CZ" altLang="cs-CZ" sz="1600" dirty="0" smtClean="0"/>
              <a:t>00420-775 113349</a:t>
            </a:r>
            <a:endParaRPr lang="cs-CZ" altLang="cs-CZ" sz="1600" dirty="0"/>
          </a:p>
        </p:txBody>
      </p:sp>
      <p:sp>
        <p:nvSpPr>
          <p:cNvPr id="9" name="Rectangle 7"/>
          <p:cNvSpPr>
            <a:spLocks noChangeArrowheads="1"/>
          </p:cNvSpPr>
          <p:nvPr/>
        </p:nvSpPr>
        <p:spPr bwMode="auto">
          <a:xfrm>
            <a:off x="6012160" y="5449079"/>
            <a:ext cx="2376264" cy="1008112"/>
          </a:xfrm>
          <a:prstGeom prst="rect">
            <a:avLst/>
          </a:prstGeom>
          <a:noFill/>
          <a:ln w="9525">
            <a:noFill/>
            <a:miter lim="800000"/>
            <a:headEnd/>
            <a:tailEnd/>
          </a:ln>
          <a:effectLst/>
        </p:spPr>
        <p:txBody>
          <a:bodyPr anchor="ctr"/>
          <a:lstStyle/>
          <a:p>
            <a:pPr algn="just"/>
            <a:r>
              <a:rPr lang="cs-CZ" sz="1600" dirty="0" smtClean="0"/>
              <a:t>Ing</a:t>
            </a:r>
            <a:r>
              <a:rPr lang="cs-CZ" sz="1600" dirty="0"/>
              <a:t>. </a:t>
            </a:r>
            <a:r>
              <a:rPr lang="cs-CZ" sz="1600" dirty="0" smtClean="0"/>
              <a:t>Jaroslav Suchý</a:t>
            </a:r>
          </a:p>
          <a:p>
            <a:r>
              <a:rPr lang="cs-CZ" altLang="cs-CZ" sz="1600" dirty="0" smtClean="0">
                <a:hlinkClick r:id="rId5"/>
              </a:rPr>
              <a:t>jaroslav.suchy@pschp.cz</a:t>
            </a:r>
            <a:endParaRPr lang="cs-CZ" altLang="cs-CZ" sz="1600" dirty="0"/>
          </a:p>
          <a:p>
            <a:r>
              <a:rPr lang="cs-CZ" altLang="cs-CZ" sz="1600" dirty="0" smtClean="0"/>
              <a:t> 00420-</a:t>
            </a:r>
            <a:r>
              <a:rPr lang="cs-CZ" sz="1600" dirty="0"/>
              <a:t>724 809 545</a:t>
            </a:r>
            <a:endParaRPr lang="cs-CZ" altLang="cs-CZ" sz="1600" dirty="0"/>
          </a:p>
        </p:txBody>
      </p:sp>
      <p:sp>
        <p:nvSpPr>
          <p:cNvPr id="10" name="Obdélník 9"/>
          <p:cNvSpPr/>
          <p:nvPr/>
        </p:nvSpPr>
        <p:spPr>
          <a:xfrm>
            <a:off x="1871700" y="4128178"/>
            <a:ext cx="5400600" cy="369332"/>
          </a:xfrm>
          <a:prstGeom prst="rect">
            <a:avLst/>
          </a:prstGeom>
        </p:spPr>
        <p:txBody>
          <a:bodyPr wrap="square">
            <a:spAutoFit/>
          </a:bodyPr>
          <a:lstStyle/>
          <a:p>
            <a:r>
              <a:rPr lang="cs-CZ" dirty="0" err="1"/>
              <a:t>Rubeška</a:t>
            </a:r>
            <a:r>
              <a:rPr lang="cs-CZ" dirty="0"/>
              <a:t> </a:t>
            </a:r>
            <a:r>
              <a:rPr lang="cs-CZ" dirty="0" smtClean="0"/>
              <a:t>393/7,   Praha 9 – Vysočany,    190 </a:t>
            </a:r>
            <a:r>
              <a:rPr lang="cs-CZ" dirty="0"/>
              <a:t>00 Praha</a:t>
            </a:r>
          </a:p>
        </p:txBody>
      </p:sp>
      <p:sp>
        <p:nvSpPr>
          <p:cNvPr id="12" name="Obdélník 11"/>
          <p:cNvSpPr/>
          <p:nvPr/>
        </p:nvSpPr>
        <p:spPr>
          <a:xfrm>
            <a:off x="389494" y="4109758"/>
            <a:ext cx="1019574" cy="369332"/>
          </a:xfrm>
          <a:prstGeom prst="rect">
            <a:avLst/>
          </a:prstGeom>
        </p:spPr>
        <p:txBody>
          <a:bodyPr wrap="none">
            <a:spAutoFit/>
          </a:bodyPr>
          <a:lstStyle/>
          <a:p>
            <a:r>
              <a:rPr lang="cs-CZ" b="1" dirty="0" smtClean="0"/>
              <a:t>ADRESA:</a:t>
            </a:r>
            <a:endParaRPr lang="cs-CZ" b="1" dirty="0"/>
          </a:p>
        </p:txBody>
      </p:sp>
    </p:spTree>
    <p:extLst>
      <p:ext uri="{BB962C8B-B14F-4D97-AF65-F5344CB8AC3E}">
        <p14:creationId xmlns:p14="http://schemas.microsoft.com/office/powerpoint/2010/main" val="2718634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0"/>
            <a:ext cx="9144000" cy="523220"/>
          </a:xfrm>
          <a:prstGeom prst="rect">
            <a:avLst/>
          </a:prstGeom>
          <a:solidFill>
            <a:schemeClr val="bg1">
              <a:lumMod val="85000"/>
            </a:schemeClr>
          </a:solidFill>
        </p:spPr>
        <p:txBody>
          <a:bodyPr wrap="square">
            <a:spAutoFit/>
          </a:bodyPr>
          <a:lstStyle/>
          <a:p>
            <a:r>
              <a:rPr lang="en-US" sz="2800" b="1" dirty="0" smtClean="0"/>
              <a:t>CO</a:t>
            </a:r>
            <a:r>
              <a:rPr lang="en-US" sz="2800" b="1" baseline="-25000" dirty="0" smtClean="0"/>
              <a:t>2</a:t>
            </a:r>
            <a:r>
              <a:rPr lang="en-US" sz="2800" b="1" dirty="0" smtClean="0"/>
              <a:t>  </a:t>
            </a:r>
            <a:r>
              <a:rPr lang="en-US" sz="2800" b="1" dirty="0" smtClean="0"/>
              <a:t>from </a:t>
            </a:r>
            <a:r>
              <a:rPr lang="en-US" sz="2800" b="1" dirty="0"/>
              <a:t>industrial production and processes CCS, CCU</a:t>
            </a:r>
            <a:endParaRPr lang="en-US" sz="2800" b="1"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00" y="1052735"/>
            <a:ext cx="8496630" cy="504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3779912" y="2564904"/>
            <a:ext cx="1368152"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Conversion</a:t>
            </a:r>
            <a:endParaRPr lang="en-US" sz="1600" dirty="0"/>
          </a:p>
        </p:txBody>
      </p:sp>
      <p:sp>
        <p:nvSpPr>
          <p:cNvPr id="5" name="Obdélník 4"/>
          <p:cNvSpPr/>
          <p:nvPr/>
        </p:nvSpPr>
        <p:spPr>
          <a:xfrm>
            <a:off x="4139952" y="3228236"/>
            <a:ext cx="144016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No </a:t>
            </a:r>
            <a:r>
              <a:rPr lang="en-US" sz="1600" dirty="0" smtClean="0"/>
              <a:t>Conversion</a:t>
            </a:r>
            <a:endParaRPr lang="en-US" sz="1600" dirty="0"/>
          </a:p>
        </p:txBody>
      </p:sp>
      <p:sp>
        <p:nvSpPr>
          <p:cNvPr id="6" name="Obdélník 5"/>
          <p:cNvSpPr/>
          <p:nvPr/>
        </p:nvSpPr>
        <p:spPr>
          <a:xfrm>
            <a:off x="6300192" y="3903466"/>
            <a:ext cx="1944216"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Desalination</a:t>
            </a:r>
            <a:r>
              <a:rPr lang="cs-CZ" sz="1600" dirty="0" smtClean="0"/>
              <a:t> </a:t>
            </a:r>
            <a:r>
              <a:rPr lang="cs-CZ" sz="1100" dirty="0" smtClean="0"/>
              <a:t>NaHCO</a:t>
            </a:r>
            <a:r>
              <a:rPr lang="cs-CZ" sz="1100" baseline="-25000" dirty="0" smtClean="0"/>
              <a:t>3</a:t>
            </a:r>
            <a:endParaRPr lang="en-US" sz="1100" baseline="-25000" dirty="0"/>
          </a:p>
        </p:txBody>
      </p:sp>
      <p:sp>
        <p:nvSpPr>
          <p:cNvPr id="4" name="Zaoblený obdélník 3"/>
          <p:cNvSpPr/>
          <p:nvPr/>
        </p:nvSpPr>
        <p:spPr>
          <a:xfrm>
            <a:off x="7158056" y="1124744"/>
            <a:ext cx="1671774" cy="8640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Carbonates</a:t>
            </a:r>
          </a:p>
          <a:p>
            <a:r>
              <a:rPr lang="en-US" sz="1400" dirty="0" smtClean="0"/>
              <a:t>Concretes</a:t>
            </a:r>
          </a:p>
          <a:p>
            <a:r>
              <a:rPr lang="en-US" sz="1400" dirty="0" smtClean="0"/>
              <a:t>Bauxite..</a:t>
            </a:r>
            <a:endParaRPr lang="en-US" sz="1400" dirty="0"/>
          </a:p>
        </p:txBody>
      </p:sp>
      <p:sp>
        <p:nvSpPr>
          <p:cNvPr id="8" name="Zaoblený obdélník 7"/>
          <p:cNvSpPr/>
          <p:nvPr/>
        </p:nvSpPr>
        <p:spPr>
          <a:xfrm>
            <a:off x="7105621" y="2015354"/>
            <a:ext cx="1671774" cy="3167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noProof="1" smtClean="0"/>
              <a:t>BioCCS</a:t>
            </a:r>
            <a:r>
              <a:rPr lang="en-US" sz="1400" dirty="0" smtClean="0"/>
              <a:t> , algae</a:t>
            </a:r>
            <a:endParaRPr lang="en-US" sz="1400" dirty="0"/>
          </a:p>
        </p:txBody>
      </p:sp>
      <p:sp>
        <p:nvSpPr>
          <p:cNvPr id="9" name="Zaoblený obdélník 8"/>
          <p:cNvSpPr/>
          <p:nvPr/>
        </p:nvSpPr>
        <p:spPr>
          <a:xfrm>
            <a:off x="7087107" y="2427103"/>
            <a:ext cx="1764973" cy="12479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Liquid fuels</a:t>
            </a:r>
          </a:p>
          <a:p>
            <a:r>
              <a:rPr lang="en-US" sz="1400" dirty="0" smtClean="0"/>
              <a:t>Gas fuels</a:t>
            </a:r>
          </a:p>
          <a:p>
            <a:r>
              <a:rPr lang="en-US" sz="1400" dirty="0" smtClean="0"/>
              <a:t>Polymers</a:t>
            </a:r>
          </a:p>
          <a:p>
            <a:r>
              <a:rPr lang="en-US" sz="1400" dirty="0" smtClean="0"/>
              <a:t>Fertilizers</a:t>
            </a:r>
          </a:p>
          <a:p>
            <a:r>
              <a:rPr lang="en-US" sz="1400" dirty="0" smtClean="0"/>
              <a:t>Acids …</a:t>
            </a:r>
            <a:endParaRPr lang="en-US" sz="1400" dirty="0"/>
          </a:p>
        </p:txBody>
      </p:sp>
      <p:sp>
        <p:nvSpPr>
          <p:cNvPr id="11" name="Obdélník 10"/>
          <p:cNvSpPr/>
          <p:nvPr/>
        </p:nvSpPr>
        <p:spPr>
          <a:xfrm>
            <a:off x="1691680" y="3903466"/>
            <a:ext cx="841000" cy="3600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2483768" y="3602303"/>
            <a:ext cx="1584176" cy="3600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3795659" y="2564904"/>
            <a:ext cx="1352405" cy="3600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355976" y="3617737"/>
            <a:ext cx="1008112" cy="3323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chemeClr val="tx1"/>
                </a:solidFill>
              </a:rPr>
              <a:t>Priorita 2</a:t>
            </a:r>
            <a:endParaRPr lang="cs-CZ" sz="1600" dirty="0">
              <a:solidFill>
                <a:schemeClr val="tx1"/>
              </a:solidFill>
            </a:endParaRPr>
          </a:p>
        </p:txBody>
      </p:sp>
      <p:sp>
        <p:nvSpPr>
          <p:cNvPr id="27" name="Obdélník 26"/>
          <p:cNvSpPr/>
          <p:nvPr/>
        </p:nvSpPr>
        <p:spPr>
          <a:xfrm>
            <a:off x="2843809" y="4645464"/>
            <a:ext cx="1224136" cy="2838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chemeClr val="tx1"/>
                </a:solidFill>
              </a:rPr>
              <a:t>Priorita  3</a:t>
            </a:r>
            <a:endParaRPr lang="cs-CZ" sz="1600" dirty="0">
              <a:solidFill>
                <a:schemeClr val="tx1"/>
              </a:solidFill>
            </a:endParaRPr>
          </a:p>
        </p:txBody>
      </p:sp>
      <p:sp>
        <p:nvSpPr>
          <p:cNvPr id="26" name="Obdélník 25"/>
          <p:cNvSpPr/>
          <p:nvPr/>
        </p:nvSpPr>
        <p:spPr>
          <a:xfrm>
            <a:off x="4995998" y="1221049"/>
            <a:ext cx="1340356" cy="38963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chemeClr val="tx1"/>
                </a:solidFill>
              </a:rPr>
              <a:t>Priorita 1</a:t>
            </a:r>
            <a:endParaRPr lang="cs-CZ" sz="1600" dirty="0">
              <a:solidFill>
                <a:schemeClr val="tx1"/>
              </a:solidFill>
            </a:endParaRPr>
          </a:p>
        </p:txBody>
      </p:sp>
    </p:spTree>
    <p:extLst>
      <p:ext uri="{BB962C8B-B14F-4D97-AF65-F5344CB8AC3E}">
        <p14:creationId xmlns:p14="http://schemas.microsoft.com/office/powerpoint/2010/main" val="884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7" grpId="0" animBg="1"/>
      <p:bldP spid="27"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268760"/>
            <a:ext cx="5050910" cy="2088232"/>
          </a:xfrm>
        </p:spPr>
        <p:txBody>
          <a:bodyPr>
            <a:normAutofit/>
          </a:bodyPr>
          <a:lstStyle/>
          <a:p>
            <a:pPr marL="0" indent="0">
              <a:buNone/>
            </a:pPr>
            <a:r>
              <a:rPr lang="en-US" sz="2800" dirty="0"/>
              <a:t>CCU - It will not just be a bridging technology in CO2 mitigation, but goes much further by enabling </a:t>
            </a:r>
            <a:r>
              <a:rPr lang="en-US" sz="2800" b="1" dirty="0"/>
              <a:t>closed carbon cycles</a:t>
            </a:r>
            <a:r>
              <a:rPr lang="en-US" sz="2800" dirty="0"/>
              <a:t>. </a:t>
            </a:r>
            <a:endParaRPr lang="cs-CZ" sz="2800" dirty="0" smtClean="0"/>
          </a:p>
        </p:txBody>
      </p:sp>
      <p:pic>
        <p:nvPicPr>
          <p:cNvPr id="1026" name="Picture 2" descr="CARBON CAPTURE STORAGE AND UTILIZATION (CCSU) - Ingenious e-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692696"/>
            <a:ext cx="3695885"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p:cNvSpPr txBox="1">
            <a:spLocks/>
          </p:cNvSpPr>
          <p:nvPr/>
        </p:nvSpPr>
        <p:spPr>
          <a:xfrm>
            <a:off x="347344" y="4725144"/>
            <a:ext cx="8449312" cy="16378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It offers the chance to produce carbon-based products using renewable energy, enabling the </a:t>
            </a:r>
            <a:r>
              <a:rPr lang="en-US" b="1" dirty="0" smtClean="0"/>
              <a:t>defossilisation </a:t>
            </a:r>
            <a:r>
              <a:rPr lang="en-US" b="1" dirty="0"/>
              <a:t>of </a:t>
            </a:r>
            <a:r>
              <a:rPr lang="en-US" b="1" dirty="0" smtClean="0"/>
              <a:t>industries</a:t>
            </a:r>
            <a:r>
              <a:rPr lang="en-US" dirty="0" smtClean="0"/>
              <a:t>.</a:t>
            </a:r>
            <a:endParaRPr lang="en-US" dirty="0"/>
          </a:p>
        </p:txBody>
      </p:sp>
      <p:sp>
        <p:nvSpPr>
          <p:cNvPr id="7" name="Obdélník 6"/>
          <p:cNvSpPr/>
          <p:nvPr/>
        </p:nvSpPr>
        <p:spPr>
          <a:xfrm>
            <a:off x="0" y="0"/>
            <a:ext cx="9144000" cy="523220"/>
          </a:xfrm>
          <a:prstGeom prst="rect">
            <a:avLst/>
          </a:prstGeom>
          <a:solidFill>
            <a:schemeClr val="bg1">
              <a:lumMod val="85000"/>
            </a:schemeClr>
          </a:solidFill>
        </p:spPr>
        <p:txBody>
          <a:bodyPr wrap="square">
            <a:spAutoFit/>
          </a:bodyPr>
          <a:lstStyle/>
          <a:p>
            <a:r>
              <a:rPr lang="en-US" sz="2800" b="1" dirty="0" smtClean="0"/>
              <a:t>CO</a:t>
            </a:r>
            <a:r>
              <a:rPr lang="en-US" sz="2800" b="1" baseline="-25000" dirty="0" smtClean="0"/>
              <a:t>2</a:t>
            </a:r>
            <a:r>
              <a:rPr lang="en-US" sz="2800" b="1" dirty="0" smtClean="0"/>
              <a:t>  </a:t>
            </a:r>
            <a:r>
              <a:rPr lang="en-US" sz="2800" b="1" dirty="0" smtClean="0"/>
              <a:t>from </a:t>
            </a:r>
            <a:r>
              <a:rPr lang="en-US" sz="2800" b="1" dirty="0"/>
              <a:t>industrial production and processes CCS, CCU</a:t>
            </a:r>
            <a:endParaRPr lang="en-US" sz="2800" b="1" dirty="0" smtClean="0"/>
          </a:p>
        </p:txBody>
      </p:sp>
    </p:spTree>
    <p:extLst>
      <p:ext uri="{BB962C8B-B14F-4D97-AF65-F5344CB8AC3E}">
        <p14:creationId xmlns:p14="http://schemas.microsoft.com/office/powerpoint/2010/main" val="37960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412776"/>
            <a:ext cx="8640960" cy="576063"/>
          </a:xfrm>
          <a:solidFill>
            <a:schemeClr val="bg1">
              <a:lumMod val="95000"/>
            </a:schemeClr>
          </a:solidFill>
          <a:ln>
            <a:solidFill>
              <a:schemeClr val="tx1"/>
            </a:solidFill>
          </a:ln>
        </p:spPr>
        <p:txBody>
          <a:bodyPr>
            <a:normAutofit/>
          </a:bodyPr>
          <a:lstStyle/>
          <a:p>
            <a:pPr marL="0" indent="0">
              <a:buNone/>
            </a:pPr>
            <a:r>
              <a:rPr lang="en-US" sz="2400" b="1" dirty="0" smtClean="0"/>
              <a:t>PRIMARY  </a:t>
            </a:r>
            <a:r>
              <a:rPr lang="en-US" sz="2000" dirty="0" smtClean="0"/>
              <a:t>Establish action </a:t>
            </a:r>
            <a:r>
              <a:rPr lang="en-US" sz="2000" b="1" dirty="0" smtClean="0"/>
              <a:t>expert groups </a:t>
            </a:r>
            <a:r>
              <a:rPr lang="en-US" sz="2000" dirty="0" smtClean="0"/>
              <a:t>(industrial and scientific potential) </a:t>
            </a:r>
            <a:endParaRPr lang="en-US" sz="2000" dirty="0" smtClean="0"/>
          </a:p>
        </p:txBody>
      </p:sp>
      <p:sp>
        <p:nvSpPr>
          <p:cNvPr id="4" name="Obdélník 3"/>
          <p:cNvSpPr/>
          <p:nvPr/>
        </p:nvSpPr>
        <p:spPr>
          <a:xfrm>
            <a:off x="0" y="0"/>
            <a:ext cx="9144000" cy="83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Basic objectives of the association - CCS and CCU </a:t>
            </a:r>
          </a:p>
        </p:txBody>
      </p:sp>
      <p:sp>
        <p:nvSpPr>
          <p:cNvPr id="5" name="Zástupný symbol pro obsah 2"/>
          <p:cNvSpPr txBox="1">
            <a:spLocks/>
          </p:cNvSpPr>
          <p:nvPr/>
        </p:nvSpPr>
        <p:spPr>
          <a:xfrm>
            <a:off x="251520" y="2636912"/>
            <a:ext cx="8640959" cy="864096"/>
          </a:xfrm>
          <a:prstGeom prst="rect">
            <a:avLst/>
          </a:prstGeom>
          <a:solidFill>
            <a:schemeClr val="bg1">
              <a:lumMod val="95000"/>
            </a:schemeClr>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smtClean="0"/>
              <a:t>SECONDARY </a:t>
            </a:r>
            <a:r>
              <a:rPr lang="cs-CZ" sz="2400" dirty="0" smtClean="0"/>
              <a:t> </a:t>
            </a:r>
            <a:r>
              <a:rPr lang="en-US" sz="2000" dirty="0"/>
              <a:t>Involvement of the Czech Republic in </a:t>
            </a:r>
            <a:r>
              <a:rPr lang="en-US" sz="2000" b="1" dirty="0"/>
              <a:t>international cooperation </a:t>
            </a:r>
            <a:r>
              <a:rPr lang="cs-CZ" sz="2000" b="1" dirty="0" smtClean="0"/>
              <a:t> </a:t>
            </a:r>
          </a:p>
          <a:p>
            <a:pPr marL="0" indent="0">
              <a:buNone/>
            </a:pPr>
            <a:r>
              <a:rPr lang="cs-CZ" sz="2000" b="1" dirty="0"/>
              <a:t> </a:t>
            </a:r>
            <a:r>
              <a:rPr lang="cs-CZ" sz="2000" b="1" dirty="0" smtClean="0"/>
              <a:t>                             </a:t>
            </a:r>
            <a:r>
              <a:rPr lang="en-US" sz="2000" b="1" dirty="0" smtClean="0"/>
              <a:t>low-carbon </a:t>
            </a:r>
            <a:r>
              <a:rPr lang="en-US" sz="2000" b="1" dirty="0"/>
              <a:t>and circular economy</a:t>
            </a:r>
            <a:endParaRPr lang="cs-CZ" sz="2000" b="1" dirty="0" smtClean="0"/>
          </a:p>
        </p:txBody>
      </p:sp>
      <p:sp>
        <p:nvSpPr>
          <p:cNvPr id="6" name="Zástupný symbol pro obsah 2"/>
          <p:cNvSpPr txBox="1">
            <a:spLocks/>
          </p:cNvSpPr>
          <p:nvPr/>
        </p:nvSpPr>
        <p:spPr>
          <a:xfrm>
            <a:off x="251520" y="4149080"/>
            <a:ext cx="8640959" cy="936104"/>
          </a:xfrm>
          <a:prstGeom prst="rect">
            <a:avLst/>
          </a:prstGeom>
          <a:solidFill>
            <a:schemeClr val="bg1">
              <a:lumMod val="95000"/>
            </a:schemeClr>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t>TERTIAL </a:t>
            </a:r>
            <a:r>
              <a:rPr lang="cs-CZ" sz="2400" b="1" dirty="0" smtClean="0"/>
              <a:t>         </a:t>
            </a:r>
            <a:r>
              <a:rPr lang="en-US" sz="2000" dirty="0" smtClean="0"/>
              <a:t>To </a:t>
            </a:r>
            <a:r>
              <a:rPr lang="en-US" sz="2000" dirty="0"/>
              <a:t>create an effective cooperative environment in the Czech </a:t>
            </a:r>
            <a:r>
              <a:rPr lang="cs-CZ" sz="2000" dirty="0" smtClean="0"/>
              <a:t> </a:t>
            </a:r>
          </a:p>
          <a:p>
            <a:pPr marL="0" indent="0">
              <a:buNone/>
            </a:pPr>
            <a:r>
              <a:rPr lang="cs-CZ" sz="2000" dirty="0"/>
              <a:t> </a:t>
            </a:r>
            <a:r>
              <a:rPr lang="cs-CZ" sz="2000" dirty="0" smtClean="0"/>
              <a:t>                             </a:t>
            </a:r>
            <a:r>
              <a:rPr lang="en-US" sz="2000" dirty="0" smtClean="0"/>
              <a:t>Republic (</a:t>
            </a:r>
            <a:r>
              <a:rPr lang="cs-CZ" sz="2000" dirty="0" smtClean="0"/>
              <a:t>R&amp;D - </a:t>
            </a:r>
            <a:r>
              <a:rPr lang="en-US" sz="2000" dirty="0" smtClean="0"/>
              <a:t>science-science</a:t>
            </a:r>
            <a:r>
              <a:rPr lang="en-US" sz="2000" dirty="0"/>
              <a:t>) </a:t>
            </a:r>
            <a:r>
              <a:rPr lang="en-US" sz="2000" dirty="0" smtClean="0"/>
              <a:t>– industry</a:t>
            </a:r>
            <a:r>
              <a:rPr lang="cs-CZ" sz="2000" dirty="0" smtClean="0"/>
              <a:t> </a:t>
            </a:r>
            <a:r>
              <a:rPr lang="en-US" sz="2000" dirty="0" smtClean="0"/>
              <a:t>-</a:t>
            </a:r>
            <a:r>
              <a:rPr lang="cs-CZ" sz="2000" dirty="0" smtClean="0"/>
              <a:t> </a:t>
            </a:r>
            <a:r>
              <a:rPr lang="en-US" sz="2000" dirty="0" smtClean="0"/>
              <a:t>government</a:t>
            </a:r>
            <a:endParaRPr lang="en-US" sz="2000" dirty="0"/>
          </a:p>
          <a:p>
            <a:pPr marL="0" indent="0">
              <a:buNone/>
            </a:pPr>
            <a:endParaRPr lang="cs-CZ" sz="2400" dirty="0" smtClean="0">
              <a:solidFill>
                <a:srgbClr val="FF0000"/>
              </a:solidFill>
            </a:endParaRPr>
          </a:p>
        </p:txBody>
      </p:sp>
    </p:spTree>
    <p:extLst>
      <p:ext uri="{BB962C8B-B14F-4D97-AF65-F5344CB8AC3E}">
        <p14:creationId xmlns:p14="http://schemas.microsoft.com/office/powerpoint/2010/main" val="4275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692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Working structure of the association</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268760"/>
            <a:ext cx="84772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Obrázek 13"/>
          <p:cNvPicPr>
            <a:picLocks noChangeAspect="1"/>
          </p:cNvPicPr>
          <p:nvPr/>
        </p:nvPicPr>
        <p:blipFill>
          <a:blip r:embed="rId3"/>
          <a:stretch>
            <a:fillRect/>
          </a:stretch>
        </p:blipFill>
        <p:spPr>
          <a:xfrm>
            <a:off x="6988551" y="4293096"/>
            <a:ext cx="1056918" cy="292414"/>
          </a:xfrm>
          <a:prstGeom prst="rect">
            <a:avLst/>
          </a:prstGeom>
        </p:spPr>
      </p:pic>
    </p:spTree>
    <p:extLst>
      <p:ext uri="{BB962C8B-B14F-4D97-AF65-F5344CB8AC3E}">
        <p14:creationId xmlns:p14="http://schemas.microsoft.com/office/powerpoint/2010/main" val="2981695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268760"/>
            <a:ext cx="84772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Obrázek 13"/>
          <p:cNvPicPr>
            <a:picLocks noChangeAspect="1"/>
          </p:cNvPicPr>
          <p:nvPr/>
        </p:nvPicPr>
        <p:blipFill>
          <a:blip r:embed="rId3"/>
          <a:stretch>
            <a:fillRect/>
          </a:stretch>
        </p:blipFill>
        <p:spPr>
          <a:xfrm>
            <a:off x="6934252" y="4293096"/>
            <a:ext cx="1056918" cy="292414"/>
          </a:xfrm>
          <a:prstGeom prst="rect">
            <a:avLst/>
          </a:prstGeom>
        </p:spPr>
      </p:pic>
      <p:sp>
        <p:nvSpPr>
          <p:cNvPr id="5" name="Obdélník 4"/>
          <p:cNvSpPr/>
          <p:nvPr/>
        </p:nvSpPr>
        <p:spPr>
          <a:xfrm>
            <a:off x="370629" y="2643034"/>
            <a:ext cx="2664296"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131840" y="2643034"/>
            <a:ext cx="3627820" cy="3610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6902204" y="2658576"/>
            <a:ext cx="1872208"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Šrafovaná šipka doprava 1"/>
          <p:cNvSpPr/>
          <p:nvPr/>
        </p:nvSpPr>
        <p:spPr>
          <a:xfrm>
            <a:off x="333375" y="6381328"/>
            <a:ext cx="3086497" cy="47667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O</a:t>
            </a:r>
            <a:r>
              <a:rPr lang="en-US" sz="1400" dirty="0" err="1" smtClean="0"/>
              <a:t>jectives</a:t>
            </a:r>
            <a:r>
              <a:rPr lang="en-US" sz="1400" dirty="0" smtClean="0"/>
              <a:t> </a:t>
            </a:r>
            <a:r>
              <a:rPr lang="en-US" sz="1400" dirty="0"/>
              <a:t>of the Scientific Council</a:t>
            </a:r>
            <a:endParaRPr lang="cs-CZ" sz="1400" dirty="0"/>
          </a:p>
        </p:txBody>
      </p:sp>
      <p:sp>
        <p:nvSpPr>
          <p:cNvPr id="9" name="Obdélník 8"/>
          <p:cNvSpPr/>
          <p:nvPr/>
        </p:nvSpPr>
        <p:spPr>
          <a:xfrm>
            <a:off x="0" y="0"/>
            <a:ext cx="9144000" cy="692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Working structure of the association</a:t>
            </a:r>
          </a:p>
        </p:txBody>
      </p:sp>
    </p:spTree>
    <p:extLst>
      <p:ext uri="{BB962C8B-B14F-4D97-AF65-F5344CB8AC3E}">
        <p14:creationId xmlns:p14="http://schemas.microsoft.com/office/powerpoint/2010/main" val="59445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392802" y="1982269"/>
            <a:ext cx="8510938" cy="432048"/>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smtClean="0"/>
              <a:t>2. </a:t>
            </a:r>
            <a:r>
              <a:rPr lang="en-US" sz="1800" b="1" dirty="0"/>
              <a:t>Assessment</a:t>
            </a:r>
            <a:r>
              <a:rPr lang="en-US" sz="1800" dirty="0"/>
              <a:t> of commercially available, high TRL technologies </a:t>
            </a:r>
            <a:endParaRPr lang="cs-CZ" sz="2000" b="1" dirty="0" smtClean="0"/>
          </a:p>
        </p:txBody>
      </p:sp>
      <p:sp>
        <p:nvSpPr>
          <p:cNvPr id="12" name="Zástupný symbol pro obsah 2"/>
          <p:cNvSpPr txBox="1">
            <a:spLocks/>
          </p:cNvSpPr>
          <p:nvPr/>
        </p:nvSpPr>
        <p:spPr>
          <a:xfrm>
            <a:off x="403209" y="5475521"/>
            <a:ext cx="8432439" cy="1049823"/>
          </a:xfrm>
          <a:prstGeom prst="rect">
            <a:avLst/>
          </a:prstGeom>
          <a:solidFill>
            <a:schemeClr val="accent4">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Goal: - Pre-preparation of commercial applications in the Czech Republic</a:t>
            </a:r>
          </a:p>
          <a:p>
            <a:pPr marL="0" indent="0">
              <a:buNone/>
            </a:pPr>
            <a:r>
              <a:rPr lang="en-US" sz="1800" dirty="0"/>
              <a:t>          - Linking Czech R&amp;D to advanced R&amp;D and Czech industry</a:t>
            </a:r>
          </a:p>
          <a:p>
            <a:pPr marL="0" indent="0">
              <a:buNone/>
            </a:pPr>
            <a:r>
              <a:rPr lang="en-US" sz="1800" dirty="0"/>
              <a:t>          - </a:t>
            </a:r>
            <a:r>
              <a:rPr lang="en-US" sz="1800" b="1" dirty="0"/>
              <a:t>Projects initiated by industry</a:t>
            </a:r>
            <a:endParaRPr lang="cs-CZ" sz="1800" b="1" dirty="0" smtClean="0"/>
          </a:p>
          <a:p>
            <a:pPr marL="0" indent="0">
              <a:buFont typeface="Arial" panose="020B0604020202020204" pitchFamily="34" charset="0"/>
              <a:buNone/>
            </a:pPr>
            <a:endParaRPr lang="cs-CZ" sz="1800" dirty="0"/>
          </a:p>
        </p:txBody>
      </p:sp>
      <p:sp>
        <p:nvSpPr>
          <p:cNvPr id="5" name="Zástupný symbol pro obsah 2"/>
          <p:cNvSpPr txBox="1">
            <a:spLocks/>
          </p:cNvSpPr>
          <p:nvPr/>
        </p:nvSpPr>
        <p:spPr>
          <a:xfrm>
            <a:off x="373054" y="2708920"/>
            <a:ext cx="8510938" cy="720080"/>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smtClean="0"/>
              <a:t>3. </a:t>
            </a:r>
            <a:r>
              <a:rPr lang="en-US" sz="1800" b="1" dirty="0"/>
              <a:t>Analysis</a:t>
            </a:r>
            <a:r>
              <a:rPr lang="en-US" sz="1800" dirty="0"/>
              <a:t> - applicability in the Czech </a:t>
            </a:r>
            <a:r>
              <a:rPr lang="en-US" sz="1800" dirty="0" smtClean="0"/>
              <a:t>Republic</a:t>
            </a:r>
            <a:endParaRPr lang="cs-CZ" sz="1800" dirty="0" smtClean="0"/>
          </a:p>
          <a:p>
            <a:pPr marL="0" indent="0">
              <a:buNone/>
            </a:pPr>
            <a:r>
              <a:rPr lang="cs-CZ" sz="1800" dirty="0" smtClean="0"/>
              <a:t>    </a:t>
            </a:r>
            <a:r>
              <a:rPr lang="en-US" sz="1800" dirty="0" smtClean="0"/>
              <a:t>type </a:t>
            </a:r>
            <a:r>
              <a:rPr lang="en-US" sz="1800" dirty="0"/>
              <a:t>and kind of technology - dimensions - potentials - localization - feasibility - LCA</a:t>
            </a:r>
            <a:endParaRPr lang="cs-CZ" sz="2000" b="1" dirty="0" smtClean="0"/>
          </a:p>
        </p:txBody>
      </p:sp>
      <p:sp>
        <p:nvSpPr>
          <p:cNvPr id="6" name="Zástupný symbol pro obsah 2"/>
          <p:cNvSpPr txBox="1">
            <a:spLocks/>
          </p:cNvSpPr>
          <p:nvPr/>
        </p:nvSpPr>
        <p:spPr>
          <a:xfrm>
            <a:off x="373054" y="3709459"/>
            <a:ext cx="8462594" cy="432048"/>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smtClean="0"/>
              <a:t>4. </a:t>
            </a:r>
            <a:r>
              <a:rPr lang="en-US" sz="1800" dirty="0"/>
              <a:t>Working </a:t>
            </a:r>
            <a:r>
              <a:rPr lang="en-US" sz="1800" b="1" dirty="0"/>
              <a:t>meetings/workshops</a:t>
            </a:r>
            <a:r>
              <a:rPr lang="en-US" sz="1800" dirty="0"/>
              <a:t> on commercially offered technologies or developments</a:t>
            </a:r>
          </a:p>
        </p:txBody>
      </p:sp>
      <p:sp>
        <p:nvSpPr>
          <p:cNvPr id="8" name="Zástupný symbol pro obsah 2"/>
          <p:cNvSpPr txBox="1">
            <a:spLocks/>
          </p:cNvSpPr>
          <p:nvPr/>
        </p:nvSpPr>
        <p:spPr>
          <a:xfrm>
            <a:off x="373054" y="4365104"/>
            <a:ext cx="8462594" cy="864096"/>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smtClean="0"/>
              <a:t>5. </a:t>
            </a:r>
            <a:r>
              <a:rPr lang="en-US" sz="1800" b="1" dirty="0"/>
              <a:t>Formulation</a:t>
            </a:r>
            <a:r>
              <a:rPr lang="en-US" sz="1800" dirty="0"/>
              <a:t> and initiation of own appropriate </a:t>
            </a:r>
            <a:r>
              <a:rPr lang="en-US" sz="1800" b="1" dirty="0"/>
              <a:t>challenges</a:t>
            </a:r>
            <a:r>
              <a:rPr lang="en-US" sz="1800" dirty="0"/>
              <a:t> by Czech entities. </a:t>
            </a:r>
            <a:endParaRPr lang="cs-CZ" sz="1800" dirty="0" smtClean="0"/>
          </a:p>
          <a:p>
            <a:pPr marL="0" indent="0">
              <a:buNone/>
            </a:pPr>
            <a:r>
              <a:rPr lang="cs-CZ" sz="1800" dirty="0"/>
              <a:t> </a:t>
            </a:r>
            <a:r>
              <a:rPr lang="cs-CZ" sz="1800" dirty="0" smtClean="0"/>
              <a:t>  </a:t>
            </a:r>
            <a:r>
              <a:rPr lang="en-US" sz="1800" dirty="0" smtClean="0"/>
              <a:t> </a:t>
            </a:r>
            <a:r>
              <a:rPr lang="en-US" sz="1800" dirty="0"/>
              <a:t>Closer cooperation with industry (CO2 emitters). Transfer of research into practice.</a:t>
            </a:r>
          </a:p>
        </p:txBody>
      </p:sp>
      <p:sp>
        <p:nvSpPr>
          <p:cNvPr id="9" name="Zástupný symbol pro obsah 2"/>
          <p:cNvSpPr txBox="1">
            <a:spLocks/>
          </p:cNvSpPr>
          <p:nvPr/>
        </p:nvSpPr>
        <p:spPr>
          <a:xfrm>
            <a:off x="403209" y="1196752"/>
            <a:ext cx="8510938" cy="504056"/>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1. </a:t>
            </a:r>
            <a:r>
              <a:rPr lang="en-US" sz="1800" dirty="0" smtClean="0"/>
              <a:t>R&amp;D Czech Republic  for </a:t>
            </a:r>
            <a:r>
              <a:rPr lang="en-US" sz="1800" b="1" dirty="0" smtClean="0"/>
              <a:t>development of own technologies</a:t>
            </a:r>
            <a:endParaRPr lang="en-US" sz="2000" b="1" dirty="0" smtClean="0"/>
          </a:p>
        </p:txBody>
      </p:sp>
      <p:sp>
        <p:nvSpPr>
          <p:cNvPr id="13" name="Obdélník 12"/>
          <p:cNvSpPr/>
          <p:nvPr/>
        </p:nvSpPr>
        <p:spPr>
          <a:xfrm>
            <a:off x="0" y="0"/>
            <a:ext cx="9144000" cy="692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Scientific Council - CO2 transformation </a:t>
            </a:r>
          </a:p>
        </p:txBody>
      </p:sp>
    </p:spTree>
    <p:extLst>
      <p:ext uri="{BB962C8B-B14F-4D97-AF65-F5344CB8AC3E}">
        <p14:creationId xmlns:p14="http://schemas.microsoft.com/office/powerpoint/2010/main" val="259401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268760"/>
            <a:ext cx="84772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Obrázek 13"/>
          <p:cNvPicPr>
            <a:picLocks noChangeAspect="1"/>
          </p:cNvPicPr>
          <p:nvPr/>
        </p:nvPicPr>
        <p:blipFill>
          <a:blip r:embed="rId3"/>
          <a:stretch>
            <a:fillRect/>
          </a:stretch>
        </p:blipFill>
        <p:spPr>
          <a:xfrm>
            <a:off x="6934252" y="4293096"/>
            <a:ext cx="1056918" cy="292414"/>
          </a:xfrm>
          <a:prstGeom prst="rect">
            <a:avLst/>
          </a:prstGeom>
        </p:spPr>
      </p:pic>
      <p:sp>
        <p:nvSpPr>
          <p:cNvPr id="6" name="Obdélník 5"/>
          <p:cNvSpPr/>
          <p:nvPr/>
        </p:nvSpPr>
        <p:spPr>
          <a:xfrm>
            <a:off x="3131840" y="2643034"/>
            <a:ext cx="3627820" cy="3610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6902204" y="2658576"/>
            <a:ext cx="1872208"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Šrafovaná šipka doprava 1"/>
          <p:cNvSpPr/>
          <p:nvPr/>
        </p:nvSpPr>
        <p:spPr>
          <a:xfrm>
            <a:off x="3419872" y="6317010"/>
            <a:ext cx="2761211" cy="47667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Support </a:t>
            </a:r>
            <a:r>
              <a:rPr lang="cs-CZ" sz="1400" dirty="0" err="1"/>
              <a:t>activities</a:t>
            </a:r>
            <a:endParaRPr lang="cs-CZ" sz="1400" dirty="0"/>
          </a:p>
        </p:txBody>
      </p:sp>
      <p:sp>
        <p:nvSpPr>
          <p:cNvPr id="8" name="Obdélník 7"/>
          <p:cNvSpPr/>
          <p:nvPr/>
        </p:nvSpPr>
        <p:spPr>
          <a:xfrm>
            <a:off x="0" y="0"/>
            <a:ext cx="9144000" cy="692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Working structure of the association</a:t>
            </a:r>
          </a:p>
        </p:txBody>
      </p:sp>
    </p:spTree>
    <p:extLst>
      <p:ext uri="{BB962C8B-B14F-4D97-AF65-F5344CB8AC3E}">
        <p14:creationId xmlns:p14="http://schemas.microsoft.com/office/powerpoint/2010/main" val="91495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76538" y="4365104"/>
            <a:ext cx="8887950" cy="2297900"/>
          </a:xfrm>
          <a:prstGeom prst="rect">
            <a:avLst/>
          </a:prstGeom>
          <a:solidFill>
            <a:schemeClr val="accent4">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t>GOALS: </a:t>
            </a:r>
          </a:p>
          <a:p>
            <a:pPr>
              <a:buFontTx/>
              <a:buChar char="-"/>
            </a:pPr>
            <a:r>
              <a:rPr lang="en-US" sz="1400" dirty="0" smtClean="0"/>
              <a:t>Systematic activation of Czech R&amp;D potential in all areas of CO2  </a:t>
            </a:r>
          </a:p>
          <a:p>
            <a:pPr>
              <a:buFontTx/>
              <a:buChar char="-"/>
            </a:pPr>
            <a:r>
              <a:rPr lang="en-US" sz="1400" dirty="0" smtClean="0"/>
              <a:t>Cooperation of  entities (chemistry, </a:t>
            </a:r>
            <a:r>
              <a:rPr lang="en-US" sz="1400" dirty="0" err="1" smtClean="0"/>
              <a:t>nano</a:t>
            </a:r>
            <a:r>
              <a:rPr lang="en-US" sz="1400" dirty="0" smtClean="0"/>
              <a:t>-technology, microbiology, landscape, soil...)  </a:t>
            </a:r>
          </a:p>
          <a:p>
            <a:pPr>
              <a:buFontTx/>
              <a:buChar char="-"/>
            </a:pPr>
            <a:r>
              <a:rPr lang="en-US" sz="1400" dirty="0" smtClean="0"/>
              <a:t>Involvement of Czech R&amp;D in international cooperation</a:t>
            </a:r>
          </a:p>
          <a:p>
            <a:pPr>
              <a:buFontTx/>
              <a:buChar char="-"/>
            </a:pPr>
            <a:r>
              <a:rPr lang="en-US" sz="1400" dirty="0" smtClean="0"/>
              <a:t>Faster and more flexible response of the Czech industry to EU directives  </a:t>
            </a:r>
          </a:p>
          <a:p>
            <a:pPr>
              <a:buFontTx/>
              <a:buChar char="-"/>
            </a:pPr>
            <a:r>
              <a:rPr lang="en-US" sz="1400" dirty="0" smtClean="0"/>
              <a:t>Saving of Czech resources (disproportion between the use of national and EU resources, the Czech Republic is significantly behind)      </a:t>
            </a:r>
          </a:p>
          <a:p>
            <a:pPr>
              <a:buFontTx/>
              <a:buChar char="-"/>
            </a:pPr>
            <a:r>
              <a:rPr lang="en-US" sz="1400" dirty="0" smtClean="0"/>
              <a:t>Connectivity of the expert sphere and the state administration (legislation, obligations,...)   </a:t>
            </a:r>
          </a:p>
          <a:p>
            <a:pPr>
              <a:buFontTx/>
              <a:buChar char="-"/>
            </a:pPr>
            <a:r>
              <a:rPr lang="en-US" sz="1400" dirty="0" smtClean="0"/>
              <a:t>PILOT PROJECTS</a:t>
            </a:r>
            <a:endParaRPr lang="en-US" sz="1400" dirty="0" smtClean="0"/>
          </a:p>
          <a:p>
            <a:pPr marL="0" indent="0">
              <a:buFont typeface="Arial" panose="020B0604020202020204" pitchFamily="34" charset="0"/>
              <a:buNone/>
            </a:pPr>
            <a:endParaRPr lang="en-US" sz="1400" dirty="0"/>
          </a:p>
        </p:txBody>
      </p:sp>
      <p:sp>
        <p:nvSpPr>
          <p:cNvPr id="8" name="Zástupný symbol pro obsah 2"/>
          <p:cNvSpPr txBox="1">
            <a:spLocks/>
          </p:cNvSpPr>
          <p:nvPr/>
        </p:nvSpPr>
        <p:spPr>
          <a:xfrm>
            <a:off x="102501" y="1501619"/>
            <a:ext cx="8933994" cy="631237"/>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2. </a:t>
            </a:r>
            <a:r>
              <a:rPr lang="en-US" sz="1600" b="1" dirty="0"/>
              <a:t>Analysis of EU CO2 challenges</a:t>
            </a:r>
          </a:p>
          <a:p>
            <a:pPr marL="0" indent="0">
              <a:buNone/>
            </a:pPr>
            <a:r>
              <a:rPr lang="en-US" sz="1600" b="1" dirty="0"/>
              <a:t>       </a:t>
            </a:r>
            <a:r>
              <a:rPr lang="en-US" sz="1600" dirty="0"/>
              <a:t>Identification of suitable Czech entities with the potential to participate in projects</a:t>
            </a:r>
            <a:endParaRPr lang="cs-CZ" sz="1600" dirty="0" smtClean="0"/>
          </a:p>
        </p:txBody>
      </p:sp>
      <p:sp>
        <p:nvSpPr>
          <p:cNvPr id="10" name="Zástupný symbol pro obsah 2"/>
          <p:cNvSpPr txBox="1">
            <a:spLocks/>
          </p:cNvSpPr>
          <p:nvPr/>
        </p:nvSpPr>
        <p:spPr>
          <a:xfrm>
            <a:off x="102231" y="2276872"/>
            <a:ext cx="8934264" cy="432048"/>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3. </a:t>
            </a:r>
            <a:r>
              <a:rPr lang="en-US" sz="1600" b="1" u="sng" dirty="0" smtClean="0"/>
              <a:t>Within the Czech Republic </a:t>
            </a:r>
            <a:r>
              <a:rPr lang="en-US" sz="1600" dirty="0" smtClean="0"/>
              <a:t>- Close cooperation with relevant entities and Government</a:t>
            </a:r>
            <a:endParaRPr lang="en-US" sz="1600" dirty="0" smtClean="0"/>
          </a:p>
        </p:txBody>
      </p:sp>
      <p:sp>
        <p:nvSpPr>
          <p:cNvPr id="11" name="Zástupný symbol pro obsah 2"/>
          <p:cNvSpPr txBox="1">
            <a:spLocks/>
          </p:cNvSpPr>
          <p:nvPr/>
        </p:nvSpPr>
        <p:spPr>
          <a:xfrm>
            <a:off x="102231" y="2708920"/>
            <a:ext cx="8934264" cy="432048"/>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4. </a:t>
            </a:r>
            <a:r>
              <a:rPr lang="en-US" sz="1600" b="1" u="sng" dirty="0" smtClean="0"/>
              <a:t>Within the EU </a:t>
            </a:r>
            <a:r>
              <a:rPr lang="cs-CZ" sz="1600" dirty="0" smtClean="0"/>
              <a:t>-   </a:t>
            </a:r>
            <a:r>
              <a:rPr lang="en-US" sz="1600" dirty="0"/>
              <a:t>Cooperation with competent EU </a:t>
            </a:r>
            <a:r>
              <a:rPr lang="en-US" sz="1600" dirty="0" smtClean="0"/>
              <a:t>expert</a:t>
            </a:r>
            <a:r>
              <a:rPr lang="cs-CZ" sz="1600" dirty="0" smtClean="0"/>
              <a:t>s</a:t>
            </a:r>
            <a:r>
              <a:rPr lang="en-US" sz="1600" dirty="0" smtClean="0"/>
              <a:t> </a:t>
            </a:r>
            <a:r>
              <a:rPr lang="en-US" sz="1600" dirty="0"/>
              <a:t>: </a:t>
            </a:r>
            <a:r>
              <a:rPr lang="en-US" sz="1600" b="1" dirty="0"/>
              <a:t>CO2 Value Europe Association</a:t>
            </a:r>
            <a:endParaRPr lang="cs-CZ" sz="1600" b="1" dirty="0" smtClean="0"/>
          </a:p>
        </p:txBody>
      </p:sp>
      <p:sp>
        <p:nvSpPr>
          <p:cNvPr id="12" name="Zástupný symbol pro obsah 2"/>
          <p:cNvSpPr txBox="1">
            <a:spLocks/>
          </p:cNvSpPr>
          <p:nvPr/>
        </p:nvSpPr>
        <p:spPr>
          <a:xfrm>
            <a:off x="102501" y="3321596"/>
            <a:ext cx="8933994" cy="407640"/>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5. </a:t>
            </a:r>
            <a:r>
              <a:rPr lang="cs-CZ" sz="1600" b="1" dirty="0"/>
              <a:t>ROAD MAP </a:t>
            </a:r>
            <a:r>
              <a:rPr lang="cs-CZ" sz="1600" b="1" dirty="0" smtClean="0"/>
              <a:t>de-</a:t>
            </a:r>
            <a:r>
              <a:rPr lang="en-US" sz="1600" b="1" noProof="1" smtClean="0"/>
              <a:t>carbonisation</a:t>
            </a:r>
            <a:r>
              <a:rPr lang="cs-CZ" sz="1600" b="1" dirty="0" smtClean="0"/>
              <a:t> </a:t>
            </a:r>
            <a:r>
              <a:rPr lang="cs-CZ" sz="1600" dirty="0" smtClean="0"/>
              <a:t>– </a:t>
            </a:r>
            <a:r>
              <a:rPr lang="en-US" sz="1600" dirty="0"/>
              <a:t>Inventory of production and Czech bio-sequestration by photosynthesis</a:t>
            </a:r>
            <a:endParaRPr lang="cs-CZ" sz="1600" dirty="0" smtClean="0"/>
          </a:p>
          <a:p>
            <a:pPr marL="0" indent="0">
              <a:buNone/>
            </a:pPr>
            <a:endParaRPr lang="cs-CZ" sz="1600" b="1" dirty="0" smtClean="0"/>
          </a:p>
        </p:txBody>
      </p:sp>
      <p:sp>
        <p:nvSpPr>
          <p:cNvPr id="13" name="Zástupný symbol pro obsah 2"/>
          <p:cNvSpPr txBox="1">
            <a:spLocks/>
          </p:cNvSpPr>
          <p:nvPr/>
        </p:nvSpPr>
        <p:spPr>
          <a:xfrm>
            <a:off x="70655" y="3819772"/>
            <a:ext cx="8965840" cy="324103"/>
          </a:xfrm>
          <a:prstGeom prst="rect">
            <a:avLst/>
          </a:prstGeom>
          <a:solidFill>
            <a:schemeClr val="accent1">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6. </a:t>
            </a:r>
            <a:r>
              <a:rPr lang="en-US" sz="1600" dirty="0" smtClean="0"/>
              <a:t>Publication and awareness-raising activities</a:t>
            </a:r>
            <a:r>
              <a:rPr lang="cs-CZ" sz="1600" dirty="0" smtClean="0"/>
              <a:t>, </a:t>
            </a:r>
            <a:r>
              <a:rPr lang="en-US" sz="1600" b="1" dirty="0" smtClean="0"/>
              <a:t>Public Relation</a:t>
            </a:r>
            <a:endParaRPr lang="en-US" sz="1600" b="1" dirty="0" smtClean="0"/>
          </a:p>
        </p:txBody>
      </p:sp>
      <p:sp>
        <p:nvSpPr>
          <p:cNvPr id="14" name="Zástupný symbol pro obsah 2"/>
          <p:cNvSpPr txBox="1">
            <a:spLocks/>
          </p:cNvSpPr>
          <p:nvPr/>
        </p:nvSpPr>
        <p:spPr>
          <a:xfrm>
            <a:off x="102230" y="733128"/>
            <a:ext cx="8934265" cy="576064"/>
          </a:xfrm>
          <a:prstGeom prst="rect">
            <a:avLst/>
          </a:prstGeom>
          <a:solidFill>
            <a:schemeClr val="accent1">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1. </a:t>
            </a:r>
            <a:r>
              <a:rPr lang="en-US" sz="1600" b="1" dirty="0"/>
              <a:t>Map of Czech R&amp;D entities </a:t>
            </a:r>
            <a:r>
              <a:rPr lang="en-US" sz="1600" dirty="0"/>
              <a:t>with potential for effective involvement in CO2 research</a:t>
            </a:r>
          </a:p>
          <a:p>
            <a:pPr marL="0" indent="0">
              <a:buNone/>
            </a:pPr>
            <a:r>
              <a:rPr lang="en-US" sz="1600" dirty="0"/>
              <a:t>       who - where - what they have done - potential (technological, professional)</a:t>
            </a:r>
            <a:endParaRPr lang="cs-CZ" sz="1600" dirty="0" smtClean="0"/>
          </a:p>
        </p:txBody>
      </p:sp>
      <p:sp>
        <p:nvSpPr>
          <p:cNvPr id="15" name="Obdélník 14"/>
          <p:cNvSpPr/>
          <p:nvPr/>
        </p:nvSpPr>
        <p:spPr>
          <a:xfrm>
            <a:off x="0" y="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Support activities</a:t>
            </a:r>
          </a:p>
        </p:txBody>
      </p:sp>
    </p:spTree>
    <p:extLst>
      <p:ext uri="{BB962C8B-B14F-4D97-AF65-F5344CB8AC3E}">
        <p14:creationId xmlns:p14="http://schemas.microsoft.com/office/powerpoint/2010/main" val="39568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5006</TotalTime>
  <Words>972</Words>
  <Application>Microsoft Office PowerPoint</Application>
  <PresentationFormat>Předvádění na obrazovce (4:3)</PresentationFormat>
  <Paragraphs>128</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BALANCE OF ENERGY SYSTEM DEVELOPMENT IN CO2 - year 2020</vt:lpstr>
      <vt:lpstr>BALANCE OF ENERGY SYSTEM DEVELOPMENT IN CO2 - year 2050</vt:lpstr>
      <vt:lpstr>BALANCE OF ENERGY SYSTEM DEVELOPMENT IN CO2 - year 2070</vt:lpstr>
      <vt:lpstr>BALANCE OF ENERGY SYSTEM DEVELOPMENT IN CO2 - year 2100</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leos.gal</dc:creator>
  <cp:lastModifiedBy>leos.gal</cp:lastModifiedBy>
  <cp:revision>202</cp:revision>
  <dcterms:created xsi:type="dcterms:W3CDTF">2021-05-30T08:04:47Z</dcterms:created>
  <dcterms:modified xsi:type="dcterms:W3CDTF">2022-01-13T11:02:25Z</dcterms:modified>
</cp:coreProperties>
</file>